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7" r:id="rId2"/>
    <p:sldId id="394" r:id="rId3"/>
    <p:sldId id="386" r:id="rId4"/>
    <p:sldId id="369" r:id="rId5"/>
    <p:sldId id="395" r:id="rId6"/>
    <p:sldId id="396" r:id="rId7"/>
    <p:sldId id="397" r:id="rId8"/>
    <p:sldId id="400" r:id="rId9"/>
    <p:sldId id="264" r:id="rId10"/>
    <p:sldId id="370" r:id="rId11"/>
    <p:sldId id="403" r:id="rId12"/>
    <p:sldId id="402" r:id="rId13"/>
    <p:sldId id="410" r:id="rId14"/>
    <p:sldId id="459" r:id="rId15"/>
    <p:sldId id="460" r:id="rId16"/>
    <p:sldId id="404" r:id="rId17"/>
    <p:sldId id="405" r:id="rId18"/>
    <p:sldId id="406" r:id="rId19"/>
    <p:sldId id="458" r:id="rId20"/>
    <p:sldId id="407" r:id="rId21"/>
    <p:sldId id="408" r:id="rId22"/>
    <p:sldId id="409" r:id="rId23"/>
    <p:sldId id="411" r:id="rId24"/>
    <p:sldId id="412" r:id="rId25"/>
    <p:sldId id="413" r:id="rId26"/>
    <p:sldId id="414" r:id="rId27"/>
    <p:sldId id="415" r:id="rId28"/>
    <p:sldId id="416" r:id="rId29"/>
    <p:sldId id="419" r:id="rId30"/>
    <p:sldId id="420" r:id="rId31"/>
    <p:sldId id="421" r:id="rId32"/>
    <p:sldId id="422" r:id="rId33"/>
    <p:sldId id="423" r:id="rId34"/>
    <p:sldId id="435" r:id="rId35"/>
    <p:sldId id="424" r:id="rId36"/>
    <p:sldId id="425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7" r:id="rId46"/>
    <p:sldId id="438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51" r:id="rId55"/>
    <p:sldId id="453" r:id="rId56"/>
    <p:sldId id="454" r:id="rId57"/>
    <p:sldId id="455" r:id="rId58"/>
    <p:sldId id="456" r:id="rId59"/>
    <p:sldId id="457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0B3B8-45BA-41A1-856D-B831B042B2EE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E0E34-D5F8-4518-94F2-8D6B1D78B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6812" indent="-37469672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2C4F79-CF85-7A43-8FCD-4FD9CC0CABFC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6812" indent="-37469672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805BC1D-B5E7-724E-AB51-6DB0401C5BB9}" type="slidenum">
              <a:rPr lang="en-US" sz="1200"/>
              <a:pPr eaLnBrk="1" hangingPunct="1"/>
              <a:t>58</a:t>
            </a:fld>
            <a:endParaRPr lang="en-US" sz="12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6812" indent="-37469672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5A3794D-2336-1E4C-9472-6E526502C7EA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6812" indent="-37469672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3C11F4-EDED-E143-B192-3D656754CE03}" type="slidenum">
              <a:rPr lang="en-US" sz="1200"/>
              <a:pPr eaLnBrk="1" hangingPunct="1"/>
              <a:t>19</a:t>
            </a:fld>
            <a:endParaRPr lang="en-US" sz="1200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6812" indent="-37469672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D061873-C239-1B4C-BD99-33E23849B716}" type="slidenum">
              <a:rPr lang="en-US" sz="1200"/>
              <a:pPr eaLnBrk="1" hangingPunct="1"/>
              <a:t>38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6812" indent="-37469672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E8579C-66E3-AD49-B6A6-BD803C749B3F}" type="slidenum">
              <a:rPr lang="en-US" sz="1200"/>
              <a:pPr eaLnBrk="1" hangingPunct="1"/>
              <a:t>39</a:t>
            </a:fld>
            <a:endParaRPr lang="en-US" sz="12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6812" indent="-37469672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16D3643-F5D0-F742-B1F1-BD32B0702C14}" type="slidenum">
              <a:rPr lang="en-US" sz="1200"/>
              <a:pPr eaLnBrk="1" hangingPunct="1"/>
              <a:t>40</a:t>
            </a:fld>
            <a:endParaRPr lang="en-US" sz="1200" dirty="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6812" indent="-37469672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85873D-A8F2-5E49-A8E5-96373D752792}" type="slidenum">
              <a:rPr lang="en-US" sz="1200"/>
              <a:pPr eaLnBrk="1" hangingPunct="1"/>
              <a:t>54</a:t>
            </a:fld>
            <a:endParaRPr lang="en-US" sz="1200" dirty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6812" indent="-37469672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58EE749-3CF2-C64E-A7AE-7DB2B37FE6E1}" type="slidenum">
              <a:rPr lang="en-US" sz="1200"/>
              <a:pPr eaLnBrk="1" hangingPunct="1"/>
              <a:t>56</a:t>
            </a:fld>
            <a:endParaRPr lang="en-US" sz="12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26812" indent="-37469672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DEACD9-E2FF-9142-8C9D-90A5FC0959FA}" type="slidenum">
              <a:rPr lang="en-US" sz="1200"/>
              <a:pPr eaLnBrk="1" hangingPunct="1"/>
              <a:t>57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5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9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4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9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7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8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EIG_Logo2013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05" y="6164986"/>
            <a:ext cx="2205262" cy="5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/upload.wikimedia.org/wikipedia/commons/d/d8/Arizona_in_United_States.svg" TargetMode="Externa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company.com/social/2008/index.html" TargetMode="External"/><Relationship Id="rId4" Type="http://schemas.openxmlformats.org/officeDocument/2006/relationships/hyperlink" Target="http://www.authenticityconsulting.com/npbd/toolbox.pdf" TargetMode="External"/><Relationship Id="rId5" Type="http://schemas.openxmlformats.org/officeDocument/2006/relationships/hyperlink" Target="http://www.skoll.org/" TargetMode="External"/><Relationship Id="rId6" Type="http://schemas.openxmlformats.org/officeDocument/2006/relationships/hyperlink" Target="http://www.socialentrepreneurs.ie/" TargetMode="External"/><Relationship Id="rId7" Type="http://schemas.openxmlformats.org/officeDocument/2006/relationships/hyperlink" Target="http://www.onefoundation.i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10633" y="2637370"/>
            <a:ext cx="7133938" cy="1490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Social Entrepreneurship</a:t>
            </a:r>
            <a:endParaRPr lang="en-US" sz="4000" b="1" dirty="0">
              <a:latin typeface="Helvetica Neue"/>
              <a:cs typeface="Helvetica Neue"/>
            </a:endParaRPr>
          </a:p>
        </p:txBody>
      </p:sp>
      <p:pic>
        <p:nvPicPr>
          <p:cNvPr id="7" name="Picture 6" descr="EIG_Logo201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05" y="6164986"/>
            <a:ext cx="2205262" cy="5674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0633" y="2383927"/>
            <a:ext cx="3276349" cy="253444"/>
          </a:xfrm>
          <a:prstGeom prst="rect">
            <a:avLst/>
          </a:prstGeom>
          <a:solidFill>
            <a:srgbClr val="FFB3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0633" y="4367844"/>
            <a:ext cx="6950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					By: 	Gordon McConnell</a:t>
            </a:r>
          </a:p>
          <a:p>
            <a:r>
              <a:rPr lang="en-US" dirty="0">
                <a:solidFill>
                  <a:srgbClr val="990033"/>
                </a:solidFill>
              </a:rPr>
              <a:t>	</a:t>
            </a:r>
            <a:r>
              <a:rPr lang="en-US" dirty="0" smtClean="0">
                <a:solidFill>
                  <a:srgbClr val="990033"/>
                </a:solidFill>
              </a:rPr>
              <a:t>					Assistant Vice-President </a:t>
            </a:r>
          </a:p>
          <a:p>
            <a:r>
              <a:rPr lang="en-US" dirty="0">
                <a:solidFill>
                  <a:srgbClr val="990033"/>
                </a:solidFill>
              </a:rPr>
              <a:t>	</a:t>
            </a:r>
            <a:r>
              <a:rPr lang="en-US" dirty="0" smtClean="0">
                <a:solidFill>
                  <a:srgbClr val="990033"/>
                </a:solidFill>
              </a:rPr>
              <a:t>					Entrepreneurship and Innovation 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0633" y="2225945"/>
            <a:ext cx="7772400" cy="560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Entrepreneurship &amp; Innovation Group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1026" name="Picture 2" descr="C:\Users\gtmcconn\Desktop\Desktop2013\Logo and Photos\2013 Award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25" y="0"/>
            <a:ext cx="2077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26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unchAVenture_Gear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79808"/>
            <a:ext cx="7551653" cy="5687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2636" y="301837"/>
            <a:ext cx="12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(EIG initiative)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2636" y="2192780"/>
            <a:ext cx="12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(EIG initiative)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5511" y="4270155"/>
            <a:ext cx="12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(EIG initiative)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8259" y="5590401"/>
            <a:ext cx="12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(EIG initiative)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2636" y="1018681"/>
            <a:ext cx="2068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(Patenting and licensing 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92668"/>
            <a:ext cx="8001000" cy="588433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400" dirty="0">
                <a:solidFill>
                  <a:schemeClr val="tx1"/>
                </a:solidFill>
                <a:latin typeface="Arial" charset="0"/>
                <a:cs typeface="Arial" charset="0"/>
              </a:rPr>
              <a:t>‘In the service business - which is what the nonprofit sector is - its all about people. If you have the right people, you’ll deliver the programs. If you don’t, you won’t.’</a:t>
            </a:r>
          </a:p>
          <a:p>
            <a:pPr algn="l" eaLnBrk="1" hangingPunct="1"/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/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Source: Accenture, Enablers of Nonprofit High Performance 2006</a:t>
            </a:r>
            <a:endParaRPr lang="en-US" sz="3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Tx/>
              <a:buChar char="•"/>
            </a:pPr>
            <a:endParaRPr lang="en-US" sz="3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Tx/>
              <a:buChar char="•"/>
            </a:pPr>
            <a:endParaRPr lang="en-US" sz="3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Tx/>
              <a:buChar char="•"/>
            </a:pPr>
            <a:endParaRPr lang="en-US" sz="3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3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i="1" dirty="0">
                <a:latin typeface="Arial" charset="0"/>
                <a:cs typeface="Arial" charset="0"/>
              </a:rPr>
              <a:t>Pars melior humani generis</a:t>
            </a:r>
            <a:r>
              <a:rPr lang="en-US" sz="3600" dirty="0">
                <a:latin typeface="Arial" charset="0"/>
                <a:cs typeface="Arial" charset="0"/>
              </a:rPr>
              <a:t/>
            </a:r>
            <a:br>
              <a:rPr lang="en-US" sz="3600" dirty="0">
                <a:latin typeface="Arial" charset="0"/>
                <a:cs typeface="Arial" charset="0"/>
              </a:rPr>
            </a:b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4213" y="292417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The better part of mankind</a:t>
            </a:r>
          </a:p>
        </p:txBody>
      </p:sp>
    </p:spTree>
    <p:extLst>
      <p:ext uri="{BB962C8B-B14F-4D97-AF65-F5344CB8AC3E}">
        <p14:creationId xmlns:p14="http://schemas.microsoft.com/office/powerpoint/2010/main" val="89234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0112" y="304800"/>
            <a:ext cx="7732888" cy="457200"/>
          </a:xfrm>
        </p:spPr>
        <p:txBody>
          <a:bodyPr/>
          <a:lstStyle/>
          <a:p>
            <a:pPr eaLnBrk="1" hangingPunct="1"/>
            <a:r>
              <a:rPr lang="en-US" sz="2400" i="1" dirty="0">
                <a:latin typeface="Arial" charset="0"/>
                <a:cs typeface="Arial" charset="0"/>
              </a:rPr>
              <a:t>Situation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45444"/>
            <a:ext cx="8077200" cy="5226756"/>
          </a:xfrm>
        </p:spPr>
        <p:txBody>
          <a:bodyPr>
            <a:normAutofit/>
          </a:bodyPr>
          <a:lstStyle/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Persistent social issues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Not being addressed properly by government or market forces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Generally the domain of non-governmental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organizations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Social sector has grown hugely in the last 30 years but the problems continue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Traditional approaches have failed?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Also government funding has decreased</a:t>
            </a:r>
          </a:p>
        </p:txBody>
      </p:sp>
    </p:spTree>
    <p:extLst>
      <p:ext uri="{BB962C8B-B14F-4D97-AF65-F5344CB8AC3E}">
        <p14:creationId xmlns:p14="http://schemas.microsoft.com/office/powerpoint/2010/main" val="2458273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029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Examples of New ASU Student-led Social Enterprise 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8111" y="1100667"/>
            <a:ext cx="85795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Duo Kitchenware </a:t>
            </a:r>
            <a:r>
              <a:rPr lang="en-US" sz="2400" dirty="0"/>
              <a:t>is a social enterprise that focuses on the needs of people with disabilities. </a:t>
            </a:r>
            <a:r>
              <a:rPr lang="en-US" sz="2400" dirty="0" smtClean="0"/>
              <a:t>Their mission </a:t>
            </a:r>
            <a:r>
              <a:rPr lang="en-US" sz="2400" dirty="0"/>
              <a:t>at Duo Kitchenware is to improve the cooking experience and empower individuals to become independent around the kitchen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UP</a:t>
            </a:r>
            <a:r>
              <a:rPr lang="en-US" sz="2400" dirty="0"/>
              <a:t> is an elevating manual wheelchair for paraplegic manual wheelchair users who desire extra height in order to reach high items and speak with others at eye level. </a:t>
            </a:r>
            <a:r>
              <a:rPr lang="en-US" sz="2400" dirty="0" smtClean="0"/>
              <a:t>Compared </a:t>
            </a:r>
            <a:r>
              <a:rPr lang="en-US" sz="2400" dirty="0"/>
              <a:t>to standing wheelchairs on the market, UP elevates users quicker, easier, and at a third of the price. 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smtClean="0"/>
              <a:t>Flash Food</a:t>
            </a:r>
            <a:r>
              <a:rPr lang="en-US" sz="2400" dirty="0" smtClean="0"/>
              <a:t> </a:t>
            </a:r>
            <a:r>
              <a:rPr lang="en-US" sz="2400" dirty="0"/>
              <a:t>is a smartphone application and website designed to reduce food waste and feed the hungry.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168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Finalist in Entrepreneur magazine’s ‘College Entrepreneur of the Year’ in the US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86" y="2401793"/>
            <a:ext cx="6839926" cy="19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91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951" r="333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4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7334" y="357981"/>
            <a:ext cx="8009466" cy="411163"/>
          </a:xfrm>
        </p:spPr>
        <p:txBody>
          <a:bodyPr>
            <a:normAutofit fontScale="90000"/>
          </a:bodyPr>
          <a:lstStyle/>
          <a:p>
            <a:r>
              <a:rPr lang="en-US" sz="2800" i="1" dirty="0">
                <a:latin typeface="Arial" charset="0"/>
                <a:cs typeface="Arial" charset="0"/>
              </a:rPr>
              <a:t>Some Terminology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1331650"/>
            <a:ext cx="8610600" cy="4944863"/>
          </a:xfrm>
        </p:spPr>
        <p:txBody>
          <a:bodyPr>
            <a:normAutofit fontScale="92500"/>
          </a:bodyPr>
          <a:lstStyle/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Social entrepreneurship -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The art of simultaneously pursuing both a financial and a social return on investment (the double bottom line)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Social sector business -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 business designed to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directly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address a social need and simultaneously make a profit through earned income alone, regardless of whether it is structured as a for-profit or nonprofit entity.</a:t>
            </a:r>
          </a:p>
          <a:p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Sustainability -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The ability to fund the future of a nonprofit through a combination of earned income, charitable contributions and public sector subsidies.</a:t>
            </a:r>
          </a:p>
          <a:p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Triple bottom line -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simultaneous pursuit of return on investment in three areas - financial, social and environmental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Unrelated business income -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Earned income derived from products or services not directly related to the charitable purpose of a nonprofit, including income from the organization's under-utilized assets (such as facility downtime) or as conveniences for its clients or patrons (such as parking lots or cafeterias)</a:t>
            </a:r>
          </a:p>
        </p:txBody>
      </p:sp>
    </p:spTree>
    <p:extLst>
      <p:ext uri="{BB962C8B-B14F-4D97-AF65-F5344CB8AC3E}">
        <p14:creationId xmlns:p14="http://schemas.microsoft.com/office/powerpoint/2010/main" val="385585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1895" y="115888"/>
            <a:ext cx="7041444" cy="457200"/>
          </a:xfrm>
        </p:spPr>
        <p:txBody>
          <a:bodyPr/>
          <a:lstStyle/>
          <a:p>
            <a:pPr eaLnBrk="1" hangingPunct="1"/>
            <a:r>
              <a:rPr lang="en-US" sz="2400" i="1" dirty="0">
                <a:latin typeface="Arial" charset="0"/>
                <a:cs typeface="Arial" charset="0"/>
              </a:rPr>
              <a:t>Theory of Social Economy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31334"/>
            <a:ext cx="8642350" cy="5220892"/>
          </a:xfrm>
        </p:spPr>
        <p:txBody>
          <a:bodyPr>
            <a:normAutofit lnSpcReduction="10000"/>
          </a:bodyPr>
          <a:lstStyle/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Business Sector, public sector and ‘third way’ </a:t>
            </a:r>
          </a:p>
          <a:p>
            <a:pPr algn="l" eaLnBrk="1" hangingPunct="1"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 A third sector in economies between the private sector and business or, the public sector and government </a:t>
            </a:r>
          </a:p>
          <a:p>
            <a:pPr algn="l" eaLnBrk="1" hangingPunct="1">
              <a:buFontTx/>
              <a:buChar char="•"/>
            </a:pPr>
            <a:r>
              <a:rPr lang="en-IE" dirty="0">
                <a:solidFill>
                  <a:srgbClr val="000000"/>
                </a:solidFill>
                <a:latin typeface="Arial" charset="0"/>
                <a:cs typeface="Arial" charset="0"/>
              </a:rPr>
              <a:t> Include non-government, co-operatives and charities</a:t>
            </a:r>
          </a:p>
          <a:p>
            <a:pPr algn="l" eaLnBrk="1" hangingPunct="1">
              <a:buFontTx/>
              <a:buChar char="•"/>
            </a:pPr>
            <a:r>
              <a:rPr lang="en-IE" dirty="0">
                <a:solidFill>
                  <a:srgbClr val="000000"/>
                </a:solidFill>
                <a:latin typeface="Arial" charset="0"/>
                <a:cs typeface="Arial" charset="0"/>
              </a:rPr>
              <a:t> 3 main parts</a:t>
            </a:r>
          </a:p>
          <a:p>
            <a:pPr lvl="1" algn="l" eaLnBrk="1" hangingPunct="1"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Social enterprise</a:t>
            </a:r>
          </a:p>
          <a:p>
            <a:pPr lvl="1" algn="l" eaLnBrk="1" hangingPunct="1"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Community</a:t>
            </a:r>
          </a:p>
          <a:p>
            <a:pPr lvl="1" algn="l" eaLnBrk="1" hangingPunct="1"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Voluntary</a:t>
            </a:r>
          </a:p>
        </p:txBody>
      </p:sp>
    </p:spTree>
    <p:extLst>
      <p:ext uri="{BB962C8B-B14F-4D97-AF65-F5344CB8AC3E}">
        <p14:creationId xmlns:p14="http://schemas.microsoft.com/office/powerpoint/2010/main" val="3419925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7460" y="304800"/>
            <a:ext cx="4343400" cy="304800"/>
          </a:xfrm>
        </p:spPr>
        <p:txBody>
          <a:bodyPr>
            <a:normAutofit fontScale="90000"/>
          </a:bodyPr>
          <a:lstStyle/>
          <a:p>
            <a:r>
              <a:rPr lang="en-IE" sz="2400" i="1" dirty="0">
                <a:latin typeface="Arial" charset="0"/>
                <a:cs typeface="Arial" charset="0"/>
              </a:rPr>
              <a:t>Social Innovation and Entrepreneurship</a:t>
            </a:r>
            <a:endParaRPr lang="en-GB" sz="2400" i="1" dirty="0">
              <a:latin typeface="Arial" charset="0"/>
              <a:cs typeface="Arial" charset="0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838200" y="2209800"/>
            <a:ext cx="1752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667000" y="2209800"/>
            <a:ext cx="1752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4495800" y="2209800"/>
            <a:ext cx="1752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6324600" y="2209800"/>
            <a:ext cx="1752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85800" y="1828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Entrepreneur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2514600" y="1828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Need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4267200" y="1828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Solution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6096000" y="1828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Innovation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7239000" y="32004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6400800" y="5410200"/>
            <a:ext cx="1752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172200" y="50292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Enterprise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990600" y="2362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dirty="0">
                <a:latin typeface="Times New Roman" charset="0"/>
              </a:rPr>
              <a:t>Yunus</a:t>
            </a:r>
            <a:endParaRPr lang="en-GB" dirty="0">
              <a:latin typeface="Times New Roman" charset="0"/>
            </a:endParaRP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2895600" y="23622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Poverty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4724400" y="2422525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Investment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6324600" y="2452688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Microfinance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6448425" y="5470525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Grameen Bank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3581400" y="5410200"/>
            <a:ext cx="17526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 flipH="1">
            <a:off x="5486400" y="579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3657600" y="5486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Support Small Businesses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762000" y="5410200"/>
            <a:ext cx="17526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71" name="Line 23"/>
          <p:cNvSpPr>
            <a:spLocks noChangeShapeType="1"/>
          </p:cNvSpPr>
          <p:nvPr/>
        </p:nvSpPr>
        <p:spPr bwMode="auto">
          <a:xfrm flipH="1">
            <a:off x="2667000" y="579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838200" y="5486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Breaking the cycle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>
            <a:off x="16764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762000" y="3810000"/>
            <a:ext cx="1752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990600" y="39909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dirty="0">
                <a:latin typeface="Times New Roman" charset="0"/>
              </a:rPr>
              <a:t>Mission</a:t>
            </a:r>
            <a:endParaRPr lang="en-GB" dirty="0">
              <a:latin typeface="Times New Roman" charset="0"/>
            </a:endParaRPr>
          </a:p>
        </p:txBody>
      </p:sp>
      <p:sp>
        <p:nvSpPr>
          <p:cNvPr id="104476" name="Line 28"/>
          <p:cNvSpPr>
            <a:spLocks noChangeShapeType="1"/>
          </p:cNvSpPr>
          <p:nvPr/>
        </p:nvSpPr>
        <p:spPr bwMode="auto">
          <a:xfrm flipV="1">
            <a:off x="1676400" y="4724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838200" y="1269507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dirty="0">
                <a:latin typeface="Times New Roman" charset="0"/>
              </a:rPr>
              <a:t>Example: Grameen Bank</a:t>
            </a:r>
            <a:endParaRPr lang="en-GB" dirty="0">
              <a:latin typeface="Times New Roman" charset="0"/>
            </a:endParaRP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2771775" y="3933825"/>
            <a:ext cx="167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Social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IE" sz="2000" dirty="0">
                <a:latin typeface="Times New Roman" charset="0"/>
              </a:rPr>
              <a:t>Value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>
            <a:off x="2555875" y="43656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480" name="Line 32"/>
          <p:cNvSpPr>
            <a:spLocks noChangeShapeType="1"/>
          </p:cNvSpPr>
          <p:nvPr/>
        </p:nvSpPr>
        <p:spPr bwMode="auto">
          <a:xfrm flipV="1">
            <a:off x="3563938" y="31416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750"/>
            <a:ext cx="8229600" cy="515584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ASU has become a top ranked university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7" y="917222"/>
            <a:ext cx="8734777" cy="520894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ASU is ranked </a:t>
            </a:r>
            <a:r>
              <a:rPr lang="en-US" sz="2400" b="1" dirty="0"/>
              <a:t>73rd in the world and 46th in the U.S</a:t>
            </a:r>
            <a:r>
              <a:rPr lang="en-US" sz="2400" dirty="0"/>
              <a:t>. by the </a:t>
            </a:r>
            <a:r>
              <a:rPr lang="en-US" sz="2400" i="1" dirty="0"/>
              <a:t>Center for World University </a:t>
            </a:r>
            <a:r>
              <a:rPr lang="en-US" sz="2400" i="1" dirty="0" smtClean="0"/>
              <a:t>Rankings.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organization evaluated more than 16,000 universities, taking into account quality of faculty members, published research, influence, citations, patents, </a:t>
            </a:r>
            <a:r>
              <a:rPr lang="en-US" sz="2400" dirty="0" smtClean="0"/>
              <a:t>alumni, employment </a:t>
            </a:r>
            <a:r>
              <a:rPr lang="en-US" sz="2400" dirty="0"/>
              <a:t>and quality of </a:t>
            </a:r>
            <a:r>
              <a:rPr lang="en-US" sz="2400" dirty="0" smtClean="0"/>
              <a:t>education</a:t>
            </a:r>
          </a:p>
          <a:p>
            <a:endParaRPr lang="en-US" sz="2400" dirty="0" smtClean="0"/>
          </a:p>
          <a:p>
            <a:r>
              <a:rPr lang="en-US" sz="2400" dirty="0"/>
              <a:t>ASU is </a:t>
            </a:r>
            <a:r>
              <a:rPr lang="en-US" sz="2400" b="1" dirty="0"/>
              <a:t>ranked 79th in the world </a:t>
            </a:r>
            <a:r>
              <a:rPr lang="en-US" sz="2400" dirty="0"/>
              <a:t>by the Academic Ranking of World Universities, </a:t>
            </a:r>
            <a:r>
              <a:rPr lang="en-US" sz="2400" b="1" dirty="0"/>
              <a:t>46th among all universities in the United States </a:t>
            </a:r>
            <a:r>
              <a:rPr lang="en-US" sz="2400" dirty="0" smtClean="0"/>
              <a:t>and </a:t>
            </a:r>
            <a:r>
              <a:rPr lang="en-US" sz="2400" b="1" dirty="0" smtClean="0"/>
              <a:t>25th </a:t>
            </a:r>
            <a:r>
              <a:rPr lang="en-US" sz="2400" b="1" dirty="0"/>
              <a:t>among all public U.S. universities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Compiled </a:t>
            </a:r>
            <a:r>
              <a:rPr lang="en-US" sz="2400" dirty="0"/>
              <a:t>by </a:t>
            </a:r>
            <a:r>
              <a:rPr lang="en-US" sz="2400" i="1" dirty="0"/>
              <a:t>Shanghai Jiao Tong University</a:t>
            </a:r>
            <a:r>
              <a:rPr lang="en-US" sz="2400" dirty="0"/>
              <a:t>, the rankings compared more than 1,000 higher education institutions worldwide and are considered one of the most prominent world university rankings</a:t>
            </a:r>
          </a:p>
        </p:txBody>
      </p:sp>
    </p:spTree>
    <p:extLst>
      <p:ext uri="{BB962C8B-B14F-4D97-AF65-F5344CB8AC3E}">
        <p14:creationId xmlns:p14="http://schemas.microsoft.com/office/powerpoint/2010/main" val="4224633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17222" y="117060"/>
            <a:ext cx="8106930" cy="87723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Sources of Funding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51752"/>
            <a:ext cx="8229600" cy="4874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Traditionally it was through philanthropic support (collections, donors)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Recently support from government or semi-government agencies </a:t>
            </a:r>
            <a:r>
              <a:rPr lang="en-US" dirty="0" smtClean="0">
                <a:latin typeface="Arial" charset="0"/>
                <a:cs typeface="Arial" charset="0"/>
              </a:rPr>
              <a:t>i.e. Private Foundations, USAid</a:t>
            </a:r>
            <a:r>
              <a:rPr lang="en-US" dirty="0">
                <a:latin typeface="Arial" charset="0"/>
                <a:cs typeface="Arial" charset="0"/>
              </a:rPr>
              <a:t>, UN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Move towards ‘social enterprise’ approach as government funding is pulled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Frequently seeing ‘venture philanthropy’ being used</a:t>
            </a:r>
          </a:p>
        </p:txBody>
      </p:sp>
    </p:spTree>
    <p:extLst>
      <p:ext uri="{BB962C8B-B14F-4D97-AF65-F5344CB8AC3E}">
        <p14:creationId xmlns:p14="http://schemas.microsoft.com/office/powerpoint/2010/main" val="2896796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1" y="86484"/>
            <a:ext cx="7907161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800" b="0" i="1" dirty="0">
                <a:latin typeface="Arial" charset="0"/>
                <a:cs typeface="Arial" charset="0"/>
              </a:rPr>
              <a:t>History of Social Enterprise</a:t>
            </a:r>
            <a:endParaRPr lang="en-GB" sz="2800" b="0" i="1" dirty="0">
              <a:latin typeface="Arial" charset="0"/>
              <a:cs typeface="Arial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-177560" y="6094833"/>
            <a:ext cx="89753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635376" y="6116638"/>
            <a:ext cx="1655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1600" i="1" dirty="0"/>
              <a:t>Timeline</a:t>
            </a:r>
            <a:endParaRPr lang="en-GB" sz="1600" i="1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79388" y="5590008"/>
            <a:ext cx="889238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dirty="0"/>
              <a:t>Social Co-operation</a:t>
            </a:r>
            <a:endParaRPr lang="en-GB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4925" y="5086770"/>
            <a:ext cx="252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1760’s Fenwick Weavers Society</a:t>
            </a:r>
            <a:endParaRPr lang="en-GB" sz="1000" dirty="0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2195513" y="436280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195513" y="4897858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195513" y="4842295"/>
            <a:ext cx="168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1840’s Rochdale Society</a:t>
            </a:r>
            <a:endParaRPr lang="en-GB" sz="1000" dirty="0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195513" y="4578704"/>
            <a:ext cx="633730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dirty="0"/>
              <a:t>Social Belief</a:t>
            </a:r>
            <a:endParaRPr lang="en-GB" dirty="0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195513" y="4289779"/>
            <a:ext cx="252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1840’s Cadburys</a:t>
            </a:r>
            <a:endParaRPr lang="en-GB" sz="1000" dirty="0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8027988" y="530267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731000" y="5069308"/>
            <a:ext cx="230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2000 UK Cooperative Commission</a:t>
            </a:r>
            <a:endParaRPr lang="en-GB" sz="1000" dirty="0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3851275" y="436121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779838" y="4289779"/>
            <a:ext cx="1439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1880’s Rowntree </a:t>
            </a:r>
            <a:endParaRPr lang="en-GB" sz="1000" dirty="0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39750" y="530267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051018" y="3629959"/>
            <a:ext cx="3313113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dirty="0"/>
              <a:t>Social Cause</a:t>
            </a:r>
            <a:endParaRPr lang="en-GB" dirty="0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7211606" y="2764772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5698718" y="3210859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1976 Body Shop est.</a:t>
            </a:r>
            <a:endParaRPr lang="en-GB" sz="1000" dirty="0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5987643" y="341405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7141756" y="2593322"/>
            <a:ext cx="1509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1980’s Fairtrade mark</a:t>
            </a:r>
            <a:endParaRPr lang="en-GB" sz="1000" dirty="0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5291138" y="3915063"/>
            <a:ext cx="0" cy="6636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219700" y="4002441"/>
            <a:ext cx="2087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1940’s 10,000 Villages</a:t>
            </a:r>
            <a:endParaRPr lang="en-GB" sz="1000" dirty="0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7643406" y="341247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7354481" y="3064809"/>
            <a:ext cx="1512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1990’s Cafedirect, Green &amp; Blacks</a:t>
            </a:r>
            <a:endParaRPr lang="en-GB" sz="1000" dirty="0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2771775" y="515820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744788" y="5086770"/>
            <a:ext cx="168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1860’s Credit Unions</a:t>
            </a:r>
            <a:endParaRPr lang="en-GB" sz="1000" dirty="0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500553" y="5850358"/>
            <a:ext cx="1462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b="1" dirty="0"/>
              <a:t>Willhelm Raiffeisen</a:t>
            </a:r>
            <a:endParaRPr lang="en-GB" sz="1000" b="1" dirty="0"/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771765" y="5850358"/>
            <a:ext cx="1030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b="1" dirty="0"/>
              <a:t>Robert Owen</a:t>
            </a:r>
            <a:endParaRPr lang="en-GB" sz="1000" b="1" dirty="0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5651500" y="487087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5674158" y="5302670"/>
            <a:ext cx="1728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1970’s Microfinance</a:t>
            </a:r>
            <a:endParaRPr lang="en-GB" sz="1000" dirty="0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7067143" y="2332972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7067143" y="2261534"/>
            <a:ext cx="1908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1983 Grameen Bank est.</a:t>
            </a:r>
            <a:endParaRPr lang="en-GB" sz="1000" dirty="0"/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7363305" y="5850358"/>
            <a:ext cx="170846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b="1" dirty="0"/>
              <a:t>Muhammad Yunus</a:t>
            </a:r>
            <a:endParaRPr lang="en-GB" sz="1000" b="1" dirty="0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5627281" y="1590022"/>
            <a:ext cx="28082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dirty="0"/>
              <a:t>Social Purpose</a:t>
            </a:r>
            <a:endParaRPr lang="en-GB" dirty="0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6995706" y="1948797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7030631" y="1877359"/>
            <a:ext cx="1476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1981Ashoka est.</a:t>
            </a:r>
            <a:endParaRPr lang="en-GB" sz="1000" dirty="0"/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5451715" y="5855120"/>
            <a:ext cx="1103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b="1" dirty="0"/>
              <a:t>Michael Young</a:t>
            </a:r>
            <a:endParaRPr lang="en-GB" sz="1000" b="1" dirty="0"/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6459778" y="5855120"/>
            <a:ext cx="1103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b="1" dirty="0"/>
              <a:t>Bill Drayton</a:t>
            </a:r>
            <a:endParaRPr lang="en-GB" sz="1000" b="1" dirty="0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5482818" y="2382184"/>
            <a:ext cx="0" cy="1246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5339943" y="2021822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1965 First Alternative Trading Organisation</a:t>
            </a:r>
            <a:endParaRPr lang="en-GB" sz="1000" dirty="0"/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>
            <a:off x="5698718" y="3029884"/>
            <a:ext cx="0" cy="59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5555843" y="2669522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1968 ‘Trade not Aid’ UNCTAD</a:t>
            </a:r>
            <a:endParaRPr lang="en-GB" sz="1000" dirty="0"/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4323003" y="5855120"/>
            <a:ext cx="1223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b="1" dirty="0"/>
              <a:t>Edna Ruth Byler</a:t>
            </a:r>
            <a:endParaRPr lang="en-GB" sz="1000" b="1" dirty="0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>
            <a:off x="8219668" y="137412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7211606" y="1201084"/>
            <a:ext cx="1728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2002 Jamie Oliver ‘Fifteen’</a:t>
            </a:r>
            <a:endParaRPr lang="en-GB" sz="1000" dirty="0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7067143" y="1234566"/>
            <a:ext cx="0" cy="3554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5651500" y="1234566"/>
            <a:ext cx="1490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000" dirty="0"/>
              <a:t>1982 Greyston Bakery</a:t>
            </a:r>
            <a:endParaRPr lang="en-GB" sz="1000" dirty="0"/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7067143" y="933015"/>
            <a:ext cx="20046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 smtClean="0"/>
              <a:t>Tech/Fund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13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Context</a:t>
            </a: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59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222" y="304800"/>
            <a:ext cx="8099778" cy="457200"/>
          </a:xfrm>
        </p:spPr>
        <p:txBody>
          <a:bodyPr/>
          <a:lstStyle/>
          <a:p>
            <a:pPr eaLnBrk="1" hangingPunct="1"/>
            <a:r>
              <a:rPr lang="en-US" sz="2400" i="1" dirty="0">
                <a:latin typeface="Arial" charset="0"/>
                <a:cs typeface="Arial" charset="0"/>
              </a:rPr>
              <a:t>There is another way…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8077200" cy="50292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More entrepreneurial approach to solving these issues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Adaptation of activities of the commercial entrepreneurship world 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More sustainable social impact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Such approaches tend to help control costs, increase revenue and efficiencies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In some cases they create new innovative ways to tackle social issues</a:t>
            </a:r>
          </a:p>
        </p:txBody>
      </p:sp>
    </p:spTree>
    <p:extLst>
      <p:ext uri="{BB962C8B-B14F-4D97-AF65-F5344CB8AC3E}">
        <p14:creationId xmlns:p14="http://schemas.microsoft.com/office/powerpoint/2010/main" val="1636095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85" y="2743200"/>
            <a:ext cx="8575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 before we get into more detail…..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why are you all here?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272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130425"/>
            <a:ext cx="8785225" cy="1470025"/>
          </a:xfrm>
        </p:spPr>
        <p:txBody>
          <a:bodyPr/>
          <a:lstStyle/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Background and Conceptualisation</a:t>
            </a: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15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6478" y="274638"/>
            <a:ext cx="5020322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000" i="1" dirty="0">
                <a:latin typeface="Arial" charset="0"/>
                <a:cs typeface="Arial" charset="0"/>
              </a:rPr>
              <a:t>There are many confusing terms and taxonomies in this area</a:t>
            </a:r>
            <a:endParaRPr lang="en-GB" sz="2000" i="1" dirty="0">
              <a:latin typeface="Arial" charset="0"/>
              <a:cs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7161"/>
            <a:ext cx="8229600" cy="475900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Charity </a:t>
            </a: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Philanthropy</a:t>
            </a: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(Corporate) Social Responsibility</a:t>
            </a: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Social Enterprise</a:t>
            </a: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Social Entrepreneurship</a:t>
            </a: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Social Economy</a:t>
            </a: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Social Venture Capital</a:t>
            </a: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Non-profit</a:t>
            </a: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Public Private Partnerships</a:t>
            </a: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Social Purpose Organisations</a:t>
            </a: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72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51138"/>
            <a:ext cx="7772400" cy="1470025"/>
          </a:xfrm>
        </p:spPr>
        <p:txBody>
          <a:bodyPr/>
          <a:lstStyle/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Cooperative Movement</a:t>
            </a: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2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1901"/>
            <a:ext cx="864235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400" i="1" dirty="0">
                <a:latin typeface="Arial" charset="0"/>
                <a:cs typeface="Arial" charset="0"/>
              </a:rPr>
              <a:t>The cooperative movement is an important starting point…</a:t>
            </a:r>
            <a:endParaRPr lang="en-GB" sz="2400" i="1" dirty="0">
              <a:latin typeface="Arial" charset="0"/>
              <a:cs typeface="Arial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18445"/>
            <a:ext cx="8642350" cy="5827888"/>
          </a:xfrm>
        </p:spPr>
        <p:txBody>
          <a:bodyPr>
            <a:normAutofit/>
          </a:bodyPr>
          <a:lstStyle/>
          <a:p>
            <a:pPr eaLnBrk="1" hangingPunct="1"/>
            <a:r>
              <a:rPr lang="en-IE" sz="2000" dirty="0">
                <a:latin typeface="Arial" charset="0"/>
                <a:cs typeface="Arial" charset="0"/>
              </a:rPr>
              <a:t>Cooperative movement was heavily supported by socialist and anarchist groups over the years</a:t>
            </a:r>
          </a:p>
          <a:p>
            <a:pPr eaLnBrk="1" hangingPunct="1"/>
            <a:r>
              <a:rPr lang="en-IE" sz="2000" dirty="0">
                <a:latin typeface="Arial" charset="0"/>
                <a:cs typeface="Arial" charset="0"/>
              </a:rPr>
              <a:t>Has occurred in many countries particularly the UK and Denmark</a:t>
            </a:r>
          </a:p>
          <a:p>
            <a:pPr eaLnBrk="1" hangingPunct="1"/>
            <a:r>
              <a:rPr lang="en-IE" sz="2000" dirty="0">
                <a:latin typeface="Arial" charset="0"/>
                <a:cs typeface="Arial" charset="0"/>
              </a:rPr>
              <a:t>Often started in farming backgrounds</a:t>
            </a:r>
          </a:p>
          <a:p>
            <a:pPr eaLnBrk="1" hangingPunct="1"/>
            <a:r>
              <a:rPr lang="en-IE" sz="2000" dirty="0">
                <a:latin typeface="Arial" charset="0"/>
                <a:cs typeface="Arial" charset="0"/>
              </a:rPr>
              <a:t>Commune movement and sustainability movements of the 1960’s and 1970’s also connected in beliefs</a:t>
            </a:r>
          </a:p>
          <a:p>
            <a:pPr eaLnBrk="1" hangingPunct="1"/>
            <a:r>
              <a:rPr lang="en-IE" sz="2000" dirty="0">
                <a:latin typeface="Arial" charset="0"/>
                <a:cs typeface="Arial" charset="0"/>
              </a:rPr>
              <a:t>These early forms of social entrepreneurship all tacked the same issues:</a:t>
            </a:r>
          </a:p>
          <a:p>
            <a:pPr lvl="1" eaLnBrk="1" hangingPunct="1"/>
            <a:r>
              <a:rPr lang="en-IE" sz="2000" dirty="0">
                <a:latin typeface="Arial" charset="0"/>
                <a:ea typeface="Arial" charset="0"/>
                <a:cs typeface="Arial" charset="0"/>
              </a:rPr>
              <a:t>Better living standards</a:t>
            </a:r>
          </a:p>
          <a:p>
            <a:pPr lvl="1" eaLnBrk="1" hangingPunct="1"/>
            <a:r>
              <a:rPr lang="en-IE" sz="2000" dirty="0">
                <a:latin typeface="Arial" charset="0"/>
                <a:ea typeface="Arial" charset="0"/>
                <a:cs typeface="Arial" charset="0"/>
              </a:rPr>
              <a:t>“Do it Yourself” attitude</a:t>
            </a:r>
          </a:p>
          <a:p>
            <a:pPr lvl="1" eaLnBrk="1" hangingPunct="1"/>
            <a:r>
              <a:rPr lang="en-IE" sz="2000" dirty="0">
                <a:latin typeface="Arial" charset="0"/>
                <a:ea typeface="Arial" charset="0"/>
                <a:cs typeface="Arial" charset="0"/>
              </a:rPr>
              <a:t>Mass ownership</a:t>
            </a:r>
          </a:p>
          <a:p>
            <a:pPr lvl="1" eaLnBrk="1" hangingPunct="1"/>
            <a:r>
              <a:rPr lang="en-IE" sz="2000" dirty="0">
                <a:latin typeface="Arial" charset="0"/>
                <a:ea typeface="Arial" charset="0"/>
                <a:cs typeface="Arial" charset="0"/>
              </a:rPr>
              <a:t>Jobs and produce</a:t>
            </a:r>
          </a:p>
          <a:p>
            <a:pPr eaLnBrk="1" hangingPunct="1"/>
            <a:r>
              <a:rPr lang="en-IE" sz="2000" dirty="0">
                <a:latin typeface="Arial" charset="0"/>
                <a:cs typeface="Arial" charset="0"/>
              </a:rPr>
              <a:t>Although many philanthropists were involved in the early movement, the overall goal is about worker-control and local solutions to local problems</a:t>
            </a:r>
            <a:endParaRPr lang="en-GB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97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216241"/>
            <a:ext cx="8642350" cy="4918229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dirty="0">
                <a:latin typeface="Arial" charset="0"/>
                <a:cs typeface="Arial" charset="0"/>
              </a:rPr>
              <a:t>	"We must go to a shop every day to buy food and necessaries - why then should we not go to our own shop?" </a:t>
            </a:r>
          </a:p>
          <a:p>
            <a:pPr eaLnBrk="1" hangingPunct="1">
              <a:buFontTx/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IE" sz="2000" dirty="0">
                <a:latin typeface="Arial" charset="0"/>
                <a:cs typeface="Arial" charset="0"/>
              </a:rPr>
              <a:t>	Dr William King</a:t>
            </a:r>
          </a:p>
          <a:p>
            <a:pPr eaLnBrk="1" hangingPunct="1">
              <a:buFontTx/>
              <a:buNone/>
            </a:pPr>
            <a:r>
              <a:rPr lang="en-IE" sz="2000" dirty="0">
                <a:latin typeface="Arial" charset="0"/>
                <a:cs typeface="Arial" charset="0"/>
              </a:rPr>
              <a:t>	May 1828</a:t>
            </a:r>
          </a:p>
          <a:p>
            <a:pPr eaLnBrk="1" hangingPunct="1">
              <a:buFontTx/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IE" sz="2000" dirty="0">
                <a:latin typeface="Arial" charset="0"/>
                <a:cs typeface="Arial" charset="0"/>
              </a:rPr>
              <a:t>Start small</a:t>
            </a:r>
          </a:p>
          <a:p>
            <a:pPr eaLnBrk="1" hangingPunct="1"/>
            <a:r>
              <a:rPr lang="en-IE" sz="2000" dirty="0">
                <a:latin typeface="Arial" charset="0"/>
                <a:cs typeface="Arial" charset="0"/>
              </a:rPr>
              <a:t>Working classes</a:t>
            </a:r>
          </a:p>
          <a:p>
            <a:pPr eaLnBrk="1" hangingPunct="1"/>
            <a:r>
              <a:rPr lang="en-IE" sz="2000" dirty="0">
                <a:latin typeface="Arial" charset="0"/>
                <a:cs typeface="Arial" charset="0"/>
              </a:rPr>
              <a:t>Often with a shop</a:t>
            </a:r>
          </a:p>
          <a:p>
            <a:pPr eaLnBrk="1" hangingPunct="1"/>
            <a:r>
              <a:rPr lang="en-IE" sz="2000" dirty="0">
                <a:latin typeface="Arial" charset="0"/>
                <a:cs typeface="Arial" charset="0"/>
              </a:rPr>
              <a:t>Saw his role as ‘instruction’</a:t>
            </a:r>
          </a:p>
          <a:p>
            <a:pPr eaLnBrk="1" hangingPunct="1"/>
            <a:r>
              <a:rPr lang="en-IE" sz="2000" dirty="0">
                <a:latin typeface="Arial" charset="0"/>
                <a:cs typeface="Arial" charset="0"/>
              </a:rPr>
              <a:t>Started the newspaper </a:t>
            </a:r>
            <a:r>
              <a:rPr lang="en-GB" sz="2000" i="1" dirty="0">
                <a:latin typeface="Arial" charset="0"/>
                <a:cs typeface="Arial" charset="0"/>
              </a:rPr>
              <a:t>The Co-operator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72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395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Arizona – Emerging Startup Ecosystem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0" y="1065320"/>
            <a:ext cx="8851037" cy="506084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Arizona is a developing ecosystem – can adapt, adopt from Silicon Valley but you cannot replicate it</a:t>
            </a:r>
          </a:p>
          <a:p>
            <a:r>
              <a:rPr lang="en-US" sz="1800" dirty="0" smtClean="0"/>
              <a:t>State has 6.5 million people, 4 million in Greater Phoenix Area</a:t>
            </a:r>
          </a:p>
          <a:p>
            <a:r>
              <a:rPr lang="en-US" sz="1800" dirty="0" smtClean="0"/>
              <a:t>ASU has 73,000 students on 4 campuses – biggest single university in the US</a:t>
            </a:r>
          </a:p>
          <a:p>
            <a:r>
              <a:rPr lang="en-US" sz="1800" dirty="0" smtClean="0"/>
              <a:t>State has suffered badly from recession – one of the worst states for venture funding</a:t>
            </a:r>
            <a:endParaRPr lang="en-US" sz="1800" dirty="0"/>
          </a:p>
        </p:txBody>
      </p:sp>
      <p:pic>
        <p:nvPicPr>
          <p:cNvPr id="11266" name="Picture 2" descr="File:Arizona in United State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67" y="2689674"/>
            <a:ext cx="6178860" cy="348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7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6174" y="274638"/>
            <a:ext cx="4780625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400" i="1" dirty="0">
                <a:latin typeface="Arial" charset="0"/>
                <a:cs typeface="Arial" charset="0"/>
              </a:rPr>
              <a:t>The cooperative movement is alive and well….</a:t>
            </a:r>
            <a:endParaRPr lang="en-GB" sz="2400" i="1" dirty="0">
              <a:latin typeface="Arial" charset="0"/>
              <a:cs typeface="Arial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12549" r="13776" b="5501"/>
          <a:stretch>
            <a:fillRect/>
          </a:stretch>
        </p:blipFill>
        <p:spPr bwMode="auto">
          <a:xfrm>
            <a:off x="395288" y="1287261"/>
            <a:ext cx="7921625" cy="49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33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IE" sz="4000" dirty="0">
                <a:latin typeface="Arial" charset="0"/>
                <a:cs typeface="Arial" charset="0"/>
              </a:rPr>
              <a:t>Definition</a:t>
            </a:r>
            <a:br>
              <a:rPr lang="en-IE" sz="4000" dirty="0">
                <a:latin typeface="Arial" charset="0"/>
                <a:cs typeface="Arial" charset="0"/>
              </a:rPr>
            </a:br>
            <a:r>
              <a:rPr lang="en-IE" sz="4000" dirty="0">
                <a:latin typeface="Arial" charset="0"/>
                <a:cs typeface="Arial" charset="0"/>
              </a:rPr>
              <a:t/>
            </a:r>
            <a:br>
              <a:rPr lang="en-IE" sz="4000" dirty="0">
                <a:latin typeface="Arial" charset="0"/>
                <a:cs typeface="Arial" charset="0"/>
              </a:rPr>
            </a:br>
            <a:r>
              <a:rPr lang="en-IE" sz="4000" dirty="0">
                <a:latin typeface="Arial" charset="0"/>
                <a:cs typeface="Arial" charset="0"/>
              </a:rPr>
              <a:t>Social Enterprise</a:t>
            </a:r>
            <a:endParaRPr lang="en-GB" sz="4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75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68" y="182601"/>
            <a:ext cx="3777449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800" i="1" dirty="0">
                <a:latin typeface="Arial" charset="0"/>
                <a:cs typeface="Arial" charset="0"/>
              </a:rPr>
              <a:t>Social Enterprise</a:t>
            </a:r>
            <a:endParaRPr lang="en-GB" sz="2800" i="1" dirty="0">
              <a:latin typeface="Arial" charset="0"/>
              <a:cs typeface="Arial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13895"/>
            <a:ext cx="8642350" cy="497149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b="1" dirty="0">
                <a:latin typeface="Arial" charset="0"/>
                <a:cs typeface="Arial" charset="0"/>
              </a:rPr>
              <a:t>Social enterprises</a:t>
            </a:r>
            <a:r>
              <a:rPr lang="en-GB" sz="2800" dirty="0">
                <a:latin typeface="Arial" charset="0"/>
                <a:cs typeface="Arial" charset="0"/>
              </a:rPr>
              <a:t> are </a:t>
            </a:r>
            <a:r>
              <a:rPr lang="ja-JP" altLang="en-GB" sz="2800" dirty="0">
                <a:latin typeface="Arial" charset="0"/>
                <a:cs typeface="Arial" charset="0"/>
              </a:rPr>
              <a:t>‘</a:t>
            </a:r>
            <a:r>
              <a:rPr lang="en-GB" sz="2800" dirty="0">
                <a:latin typeface="Arial" charset="0"/>
                <a:cs typeface="Arial" charset="0"/>
              </a:rPr>
              <a:t>social mission driven</a:t>
            </a:r>
            <a:r>
              <a:rPr lang="ja-JP" altLang="en-GB" sz="2800" dirty="0">
                <a:latin typeface="Arial" charset="0"/>
                <a:cs typeface="Arial" charset="0"/>
              </a:rPr>
              <a:t>’</a:t>
            </a:r>
            <a:r>
              <a:rPr lang="en-GB" sz="2800" dirty="0">
                <a:latin typeface="Arial" charset="0"/>
                <a:cs typeface="Arial" charset="0"/>
              </a:rPr>
              <a:t> organizations which trade in goods or services for a social purpose. </a:t>
            </a:r>
            <a:endParaRPr lang="en-GB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Arial" charset="0"/>
                <a:cs typeface="Arial" charset="0"/>
              </a:rPr>
              <a:t>Their aim to accomplish targets that are social and environmental as well as financial is often referred to as having a </a:t>
            </a:r>
            <a:r>
              <a:rPr lang="ja-JP" altLang="en-GB" sz="2800" dirty="0">
                <a:latin typeface="Arial" charset="0"/>
                <a:cs typeface="Arial" charset="0"/>
              </a:rPr>
              <a:t>‘</a:t>
            </a:r>
            <a:r>
              <a:rPr lang="en-GB" sz="2800" dirty="0">
                <a:latin typeface="Arial" charset="0"/>
                <a:cs typeface="Arial" charset="0"/>
              </a:rPr>
              <a:t>Triple Bottom Line</a:t>
            </a:r>
            <a:r>
              <a:rPr lang="ja-JP" altLang="en-GB" sz="2800" dirty="0">
                <a:latin typeface="Arial" charset="0"/>
                <a:cs typeface="Arial" charset="0"/>
              </a:rPr>
              <a:t>’</a:t>
            </a:r>
            <a:r>
              <a:rPr lang="en-GB" sz="2800" dirty="0">
                <a:latin typeface="Arial" charset="0"/>
                <a:cs typeface="Arial" charset="0"/>
              </a:rPr>
              <a:t> </a:t>
            </a:r>
            <a:endParaRPr lang="en-GB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Arial" charset="0"/>
                <a:cs typeface="Arial" charset="0"/>
              </a:rPr>
              <a:t>Social enterprises are profit-making businesses set up to tackle a social or environmental need. </a:t>
            </a:r>
          </a:p>
        </p:txBody>
      </p:sp>
    </p:spTree>
    <p:extLst>
      <p:ext uri="{BB962C8B-B14F-4D97-AF65-F5344CB8AC3E}">
        <p14:creationId xmlns:p14="http://schemas.microsoft.com/office/powerpoint/2010/main" val="3411364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0528"/>
            <a:ext cx="8642350" cy="481169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Arial" charset="0"/>
                <a:cs typeface="Arial" charset="0"/>
              </a:rPr>
              <a:t>Rather than maximising shareholder value, their main aim is to generate profit to further their social and environmental goals. </a:t>
            </a:r>
            <a:endParaRPr lang="en-GB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Arial" charset="0"/>
                <a:cs typeface="Arial" charset="0"/>
              </a:rPr>
              <a:t>Therefore some commentators describe them as 'not-for-profit' as their profits are not (at least primarily) distributed to financial investors. </a:t>
            </a:r>
            <a:endParaRPr lang="en-GB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Arial" charset="0"/>
              </a:rPr>
              <a:t>An </a:t>
            </a:r>
            <a:r>
              <a:rPr lang="en-GB" sz="2800" dirty="0">
                <a:latin typeface="Arial" charset="0"/>
                <a:cs typeface="Arial" charset="0"/>
              </a:rPr>
              <a:t>ingenious </a:t>
            </a:r>
            <a:r>
              <a:rPr lang="en-GB" sz="2800" dirty="0" smtClean="0">
                <a:latin typeface="Arial" charset="0"/>
                <a:cs typeface="Arial" charset="0"/>
              </a:rPr>
              <a:t>solution: </a:t>
            </a:r>
            <a:r>
              <a:rPr lang="en-GB" dirty="0" smtClean="0">
                <a:latin typeface="Arial" charset="0"/>
                <a:cs typeface="Arial" charset="0"/>
              </a:rPr>
              <a:t>More-than</a:t>
            </a:r>
            <a:r>
              <a:rPr lang="en-GB" sz="2800" dirty="0" smtClean="0">
                <a:latin typeface="Arial" charset="0"/>
                <a:cs typeface="Arial" charset="0"/>
              </a:rPr>
              <a:t>-Profit</a:t>
            </a:r>
            <a:endParaRPr lang="en-GB" sz="2800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20068" y="182601"/>
            <a:ext cx="3777449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800" i="1" dirty="0" smtClean="0">
                <a:latin typeface="Arial" charset="0"/>
                <a:cs typeface="Arial" charset="0"/>
              </a:rPr>
              <a:t>Social Enterprise</a:t>
            </a:r>
            <a:endParaRPr lang="en-GB" sz="2800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37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0865" y="115888"/>
            <a:ext cx="5344357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800" i="1" dirty="0" smtClean="0">
                <a:latin typeface="Arial" charset="0"/>
                <a:cs typeface="Arial" charset="0"/>
              </a:rPr>
              <a:t>Example of Social Enterprise</a:t>
            </a:r>
            <a:endParaRPr lang="en-GB" sz="2800" i="1" dirty="0">
              <a:latin typeface="Arial" charset="0"/>
              <a:cs typeface="Arial" charset="0"/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9" t="14014" r="15547" b="63835"/>
          <a:stretch>
            <a:fillRect/>
          </a:stretch>
        </p:blipFill>
        <p:spPr bwMode="auto">
          <a:xfrm>
            <a:off x="971550" y="1123950"/>
            <a:ext cx="25193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Line 6"/>
          <p:cNvSpPr>
            <a:spLocks noChangeShapeType="1"/>
          </p:cNvSpPr>
          <p:nvPr/>
        </p:nvSpPr>
        <p:spPr bwMode="auto">
          <a:xfrm>
            <a:off x="3492500" y="22764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9941" name="Picture 8" descr="Abundant-Tab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45563"/>
            <a:ext cx="31067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5651500" y="3500438"/>
            <a:ext cx="30972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IE" sz="1600" dirty="0"/>
              <a:t>3,000 meals a day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IE" sz="1600" dirty="0"/>
              <a:t> </a:t>
            </a:r>
            <a:r>
              <a:rPr lang="en-GB" sz="1600" dirty="0"/>
              <a:t>Support Pine Street Inn</a:t>
            </a:r>
            <a:r>
              <a:rPr lang="ja-JP" altLang="en-GB" sz="1600"/>
              <a:t>’</a:t>
            </a:r>
            <a:r>
              <a:rPr lang="en-GB" sz="1600" dirty="0"/>
              <a:t>s Food Service Training Program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600" dirty="0"/>
              <a:t> Program students assist in food preparation </a:t>
            </a:r>
          </a:p>
        </p:txBody>
      </p:sp>
      <p:sp>
        <p:nvSpPr>
          <p:cNvPr id="39943" name="Line 10"/>
          <p:cNvSpPr>
            <a:spLocks noChangeShapeType="1"/>
          </p:cNvSpPr>
          <p:nvPr/>
        </p:nvSpPr>
        <p:spPr bwMode="auto">
          <a:xfrm flipH="1">
            <a:off x="3995738" y="3789363"/>
            <a:ext cx="1439862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9944" name="Picture 12" descr="Boston Handy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4" y="4941888"/>
            <a:ext cx="3453413" cy="145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Line 13"/>
          <p:cNvSpPr>
            <a:spLocks noChangeShapeType="1"/>
          </p:cNvSpPr>
          <p:nvPr/>
        </p:nvSpPr>
        <p:spPr bwMode="auto">
          <a:xfrm>
            <a:off x="2195513" y="34290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06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42874"/>
            <a:ext cx="8642350" cy="479394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  <a:cs typeface="Arial" charset="0"/>
              </a:rPr>
              <a:t>It could be that the profit or surplus from the enterprise is used to support social aims (whether or not related to the activity of the business, as in a charity shop</a:t>
            </a:r>
            <a:r>
              <a:rPr lang="en-GB" dirty="0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  <a:cs typeface="Arial" charset="0"/>
              </a:rPr>
              <a:t>Or that the business itself accomplishes the social aim through its operation, for instance by employing disadvantaged people (social firms</a:t>
            </a:r>
            <a:r>
              <a:rPr lang="en-GB" dirty="0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Arial" charset="0"/>
                <a:cs typeface="Arial" charset="0"/>
              </a:rPr>
              <a:t>Or lending to businesses that have difficulty in securing investment from mainstream lenders (Microfinance).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68" y="182601"/>
            <a:ext cx="3777449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800" i="1" dirty="0">
                <a:latin typeface="Arial" charset="0"/>
                <a:cs typeface="Arial" charset="0"/>
              </a:rPr>
              <a:t>Social Enterprise</a:t>
            </a:r>
            <a:endParaRPr lang="en-GB" sz="2800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77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38329" y="364463"/>
            <a:ext cx="4043779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400" i="1" dirty="0">
                <a:latin typeface="Arial" charset="0"/>
                <a:cs typeface="Arial" charset="0"/>
              </a:rPr>
              <a:t>Social Enterprise - Organisation</a:t>
            </a:r>
            <a:endParaRPr lang="en-GB" sz="2400" i="1" dirty="0">
              <a:latin typeface="Arial" charset="0"/>
              <a:cs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8485"/>
            <a:ext cx="8713788" cy="503363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ja-JP" altLang="en-GB" sz="2400" dirty="0">
                <a:latin typeface="Arial" charset="0"/>
                <a:cs typeface="Arial" charset="0"/>
              </a:rPr>
              <a:t>“</a:t>
            </a:r>
            <a:r>
              <a:rPr lang="en-GB" sz="2400" dirty="0">
                <a:latin typeface="Arial" charset="0"/>
                <a:cs typeface="Arial" charset="0"/>
              </a:rPr>
              <a:t>A particular type of trading activity that sometimes gives rise to distinct organisation forms reflecting a commitment to social cause working with stakeholders from more than one sector of the economy</a:t>
            </a:r>
            <a:r>
              <a:rPr lang="ja-JP" altLang="en-GB" sz="2400" dirty="0">
                <a:latin typeface="Arial" charset="0"/>
                <a:cs typeface="Arial" charset="0"/>
              </a:rPr>
              <a:t>”</a:t>
            </a:r>
            <a:endParaRPr lang="en-GB" sz="2400" dirty="0">
              <a:latin typeface="Arial" charset="0"/>
              <a:cs typeface="Arial" charset="0"/>
            </a:endParaRPr>
          </a:p>
          <a:p>
            <a:pPr eaLnBrk="1" hangingPunct="1"/>
            <a:endParaRPr lang="en-GB" sz="2400" dirty="0"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dirty="0">
                <a:latin typeface="Arial" charset="0"/>
                <a:cs typeface="Arial" charset="0"/>
              </a:rPr>
              <a:t>Social enterprises can include:</a:t>
            </a:r>
          </a:p>
          <a:p>
            <a:pPr lvl="1" eaLnBrk="1" hangingPunct="1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Community enterprises</a:t>
            </a:r>
          </a:p>
          <a:p>
            <a:pPr lvl="1" eaLnBrk="1" hangingPunct="1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Credit unions</a:t>
            </a:r>
          </a:p>
          <a:p>
            <a:pPr lvl="1" eaLnBrk="1" hangingPunct="1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Trading Charities</a:t>
            </a:r>
          </a:p>
          <a:p>
            <a:pPr lvl="1" eaLnBrk="1" hangingPunct="1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Employee-owned businesses</a:t>
            </a:r>
          </a:p>
          <a:p>
            <a:pPr lvl="1" eaLnBrk="1" hangingPunct="1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Cooperatives</a:t>
            </a:r>
          </a:p>
          <a:p>
            <a:pPr lvl="1" eaLnBrk="1" hangingPunct="1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Housing Associations</a:t>
            </a:r>
          </a:p>
          <a:p>
            <a:pPr lvl="1" eaLnBrk="1" hangingPunct="1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Social Firms</a:t>
            </a:r>
          </a:p>
        </p:txBody>
      </p:sp>
    </p:spTree>
    <p:extLst>
      <p:ext uri="{BB962C8B-B14F-4D97-AF65-F5344CB8AC3E}">
        <p14:creationId xmlns:p14="http://schemas.microsoft.com/office/powerpoint/2010/main" val="3457833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1416" y="329692"/>
            <a:ext cx="5783802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400" i="1" dirty="0">
                <a:latin typeface="Arial" charset="0"/>
                <a:cs typeface="Arial" charset="0"/>
              </a:rPr>
              <a:t>Social Enterprise Alliance defines it as…</a:t>
            </a:r>
            <a:endParaRPr lang="en-GB" sz="2400" i="1" dirty="0">
              <a:latin typeface="Arial" charset="0"/>
              <a:cs typeface="Arial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09203"/>
            <a:ext cx="8569325" cy="4474347"/>
          </a:xfrm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cs typeface="Arial" charset="0"/>
              </a:rPr>
              <a:t>An organization or venture that advances its social mission through entrepreneurial earned income strategies</a:t>
            </a:r>
          </a:p>
          <a:p>
            <a:pPr eaLnBrk="1" hangingPunct="1"/>
            <a:endParaRPr lang="en-GB" dirty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>
                <a:latin typeface="Arial" charset="0"/>
                <a:cs typeface="Arial" charset="0"/>
              </a:rPr>
              <a:t>Any earned-income business or strategy undertaken by a non-profit to generate revenue in support of its charitable mission</a:t>
            </a:r>
          </a:p>
        </p:txBody>
      </p:sp>
    </p:spTree>
    <p:extLst>
      <p:ext uri="{BB962C8B-B14F-4D97-AF65-F5344CB8AC3E}">
        <p14:creationId xmlns:p14="http://schemas.microsoft.com/office/powerpoint/2010/main" val="2024301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4557" y="216024"/>
            <a:ext cx="8633752" cy="457200"/>
          </a:xfrm>
        </p:spPr>
        <p:txBody>
          <a:bodyPr/>
          <a:lstStyle/>
          <a:p>
            <a:pPr eaLnBrk="1" hangingPunct="1"/>
            <a:r>
              <a:rPr lang="en-US" sz="2400" i="1" dirty="0">
                <a:latin typeface="Arial" charset="0"/>
                <a:cs typeface="Arial" charset="0"/>
              </a:rPr>
              <a:t>Social Entrepreneurship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199" y="1251750"/>
            <a:ext cx="8296183" cy="4920449"/>
          </a:xfrm>
        </p:spPr>
        <p:txBody>
          <a:bodyPr>
            <a:normAutofit lnSpcReduction="10000"/>
          </a:bodyPr>
          <a:lstStyle/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Entrepreneurial mindset focuses on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Arial" charset="0"/>
              </a:rPr>
              <a:t>opportunity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rather than just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Arial" charset="0"/>
              </a:rPr>
              <a:t>resources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Key is the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Arial" charset="0"/>
              </a:rPr>
              <a:t>sustainability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of the venture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Many still face difficult issues:</a:t>
            </a:r>
          </a:p>
          <a:p>
            <a:pPr lvl="1" algn="l" eaLnBrk="1" hangingPunct="1"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Funding</a:t>
            </a:r>
          </a:p>
          <a:p>
            <a:pPr lvl="1" algn="l" eaLnBrk="1" hangingPunct="1"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Human resources</a:t>
            </a:r>
          </a:p>
          <a:p>
            <a:pPr lvl="1" algn="l" eaLnBrk="1" hangingPunct="1"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Sometimes hostility</a:t>
            </a:r>
          </a:p>
          <a:p>
            <a:pPr lvl="1" algn="l" eaLnBrk="1" hangingPunct="1"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Lack of understanding</a:t>
            </a:r>
          </a:p>
          <a:p>
            <a:pPr lvl="1" algn="l" eaLnBrk="1" hangingPunct="1"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Scale </a:t>
            </a:r>
          </a:p>
          <a:p>
            <a:pPr lvl="1" algn="l" eaLnBrk="1" hangingPunct="1"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Performance measurement</a:t>
            </a:r>
          </a:p>
        </p:txBody>
      </p:sp>
    </p:spTree>
    <p:extLst>
      <p:ext uri="{BB962C8B-B14F-4D97-AF65-F5344CB8AC3E}">
        <p14:creationId xmlns:p14="http://schemas.microsoft.com/office/powerpoint/2010/main" val="2564997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077199" cy="533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Current Challenges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931333"/>
            <a:ext cx="8001000" cy="5545667"/>
          </a:xfrm>
        </p:spPr>
        <p:txBody>
          <a:bodyPr>
            <a:normAutofit/>
          </a:bodyPr>
          <a:lstStyle/>
          <a:p>
            <a:pPr algn="l" eaLnBrk="1" hangingPunct="1"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 Recession - funding</a:t>
            </a:r>
          </a:p>
          <a:p>
            <a:pPr algn="l" eaLnBrk="1" hangingPunct="1"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 Collaboration - who, why and what</a:t>
            </a:r>
          </a:p>
          <a:p>
            <a:pPr algn="l" eaLnBrk="1" hangingPunct="1"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 Impact Measurement - greater accountability</a:t>
            </a:r>
          </a:p>
          <a:p>
            <a:pPr algn="l" eaLnBrk="1" hangingPunct="1"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 Internal Communications</a:t>
            </a:r>
          </a:p>
          <a:p>
            <a:pPr algn="l" eaLnBrk="1" hangingPunct="1"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 Reassessing the mission, strategy and tactics</a:t>
            </a:r>
          </a:p>
          <a:p>
            <a:pPr algn="l" eaLnBrk="1" hangingPunct="1"/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/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/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Accenture White Paper 2009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Tx/>
              <a:buChar char="•"/>
            </a:pP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Tx/>
              <a:buChar char="•"/>
            </a:pP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Tx/>
              <a:buChar char="•"/>
            </a:pP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4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Who am I?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399" y="1233995"/>
            <a:ext cx="8893947" cy="500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First ‘startup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’ in college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Started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career originally in marketing and PR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Various corporate roles e.g.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Westinghouse;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Accenture; Strategy Practice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Two funded start-ups, early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stage venture capital, solopreneur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Dublin City University – 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Head </a:t>
            </a:r>
            <a:r>
              <a:rPr lang="en-US" sz="2400" dirty="0">
                <a:latin typeface="Arial"/>
                <a:ea typeface="ＭＳ Ｐゴシック" charset="-128"/>
                <a:cs typeface="Arial"/>
              </a:rPr>
              <a:t>of 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Strategy,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Chief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of Staff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Ryan Academy for Entrepreneurship – Deputy-CEO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Founder/Director of the Propeller Venture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Accelerator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Taught entrepreneurship in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several Universities and Colleges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aseline="0" dirty="0" smtClean="0">
                <a:latin typeface="Arial"/>
                <a:ea typeface="ＭＳ Ｐゴシック" charset="-128"/>
                <a:cs typeface="Arial"/>
              </a:rPr>
              <a:t> Now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 head of the ASU Entrepreneurship and Innovation Group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40157" t="36165" r="41640" b="35043"/>
          <a:stretch>
            <a:fillRect/>
          </a:stretch>
        </p:blipFill>
        <p:spPr bwMode="auto">
          <a:xfrm>
            <a:off x="7201716" y="0"/>
            <a:ext cx="1942284" cy="197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3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1444" y="228600"/>
            <a:ext cx="7766756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The sector has had a history of internal Issues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973667"/>
            <a:ext cx="8001000" cy="5503333"/>
          </a:xfrm>
        </p:spPr>
        <p:txBody>
          <a:bodyPr>
            <a:normAutofit/>
          </a:bodyPr>
          <a:lstStyle/>
          <a:p>
            <a:pPr algn="l" eaLnBrk="1" hangingPunct="1"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Lack of proper governance - damaged reputations</a:t>
            </a:r>
          </a:p>
          <a:p>
            <a:pPr algn="l" eaLnBrk="1" hangingPunct="1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Low pay, being a ‘charity’ strained the ability to attract and hold on to good staff</a:t>
            </a:r>
          </a:p>
          <a:p>
            <a:pPr algn="l" eaLnBrk="1" hangingPunct="1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Inability or unwillingness to promote impact and outcomes - ‘tugging on heartstrings’ harder to connect with donors</a:t>
            </a:r>
          </a:p>
          <a:p>
            <a:pPr algn="l" eaLnBrk="1" hangingPunct="1"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Lack of shared vision or collective voice - duplication of effort, wasted resources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/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: Accenture, Enablers of Nonprofit High Performance 2006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Tx/>
              <a:buChar char="•"/>
            </a:pP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Tx/>
              <a:buChar char="•"/>
            </a:pP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Tx/>
              <a:buChar char="•"/>
            </a:pP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1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investors viewpoint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49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556" r="4167" b="41112"/>
          <a:stretch>
            <a:fillRect/>
          </a:stretch>
        </p:blipFill>
        <p:spPr bwMode="auto">
          <a:xfrm>
            <a:off x="0" y="1143000"/>
            <a:ext cx="9144000" cy="49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630966" y="304800"/>
            <a:ext cx="459863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/>
              <a:t>Investor Motivation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1101" y="6038295"/>
            <a:ext cx="678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 dirty="0"/>
              <a:t>Source: JPA EVPA presentations May 2010</a:t>
            </a:r>
          </a:p>
        </p:txBody>
      </p:sp>
    </p:spTree>
    <p:extLst>
      <p:ext uri="{BB962C8B-B14F-4D97-AF65-F5344CB8AC3E}">
        <p14:creationId xmlns:p14="http://schemas.microsoft.com/office/powerpoint/2010/main" val="476170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8629" r="12500" b="11703"/>
          <a:stretch>
            <a:fillRect/>
          </a:stretch>
        </p:blipFill>
        <p:spPr bwMode="auto">
          <a:xfrm>
            <a:off x="168676" y="1136342"/>
            <a:ext cx="8762260" cy="498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81000" y="5978602"/>
            <a:ext cx="678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 dirty="0"/>
              <a:t>Source: NOABER EVPA presentations May 2010</a:t>
            </a:r>
          </a:p>
        </p:txBody>
      </p:sp>
    </p:spTree>
    <p:extLst>
      <p:ext uri="{BB962C8B-B14F-4D97-AF65-F5344CB8AC3E}">
        <p14:creationId xmlns:p14="http://schemas.microsoft.com/office/powerpoint/2010/main" val="2776387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112"/>
            <a:ext cx="8229599" cy="4081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800" i="1" dirty="0">
                <a:latin typeface="Arial" charset="0"/>
                <a:cs typeface="Arial" charset="0"/>
              </a:rPr>
              <a:t>Social Enterprises on the rise…</a:t>
            </a:r>
            <a:endParaRPr lang="en-GB" sz="2800" i="1" dirty="0">
              <a:latin typeface="Arial" charset="0"/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9203"/>
            <a:ext cx="8229600" cy="4616959"/>
          </a:xfrm>
          <a:noFill/>
        </p:spPr>
        <p:txBody>
          <a:bodyPr/>
          <a:lstStyle/>
          <a:p>
            <a:pPr eaLnBrk="1" hangingPunct="1"/>
            <a:r>
              <a:rPr lang="en-IE" sz="2400" dirty="0">
                <a:latin typeface="Arial" charset="0"/>
                <a:cs typeface="Arial" charset="0"/>
              </a:rPr>
              <a:t>Survey by Community Wealth Ventures and the Social Enterprise Alliance in the US at </a:t>
            </a:r>
            <a:r>
              <a:rPr lang="en-IE" sz="2400" dirty="0" smtClean="0">
                <a:latin typeface="Arial" charset="0"/>
                <a:cs typeface="Arial" charset="0"/>
              </a:rPr>
              <a:t>2010 New </a:t>
            </a:r>
            <a:r>
              <a:rPr lang="en-IE" sz="2400" dirty="0">
                <a:latin typeface="Arial" charset="0"/>
                <a:cs typeface="Arial" charset="0"/>
              </a:rPr>
              <a:t>Orleans conference</a:t>
            </a:r>
          </a:p>
          <a:p>
            <a:pPr eaLnBrk="1" hangingPunct="1"/>
            <a:r>
              <a:rPr lang="en-IE" sz="2400" dirty="0">
                <a:latin typeface="Arial" charset="0"/>
                <a:cs typeface="Arial" charset="0"/>
              </a:rPr>
              <a:t>54% of social sector organisations today operate a social enterprise</a:t>
            </a:r>
          </a:p>
          <a:p>
            <a:pPr eaLnBrk="1" hangingPunct="1"/>
            <a:r>
              <a:rPr lang="en-IE" sz="2400" dirty="0">
                <a:latin typeface="Arial" charset="0"/>
                <a:cs typeface="Arial" charset="0"/>
              </a:rPr>
              <a:t>60% indicate they plan to launch (another) social enterprise in the next 3-5 years</a:t>
            </a:r>
          </a:p>
          <a:p>
            <a:pPr eaLnBrk="1" hangingPunct="1"/>
            <a:r>
              <a:rPr lang="en-IE" sz="2400" dirty="0">
                <a:latin typeface="Arial" charset="0"/>
                <a:cs typeface="Arial" charset="0"/>
              </a:rPr>
              <a:t>57% of those that currently don’t have a social enterprise are considering launching one </a:t>
            </a:r>
          </a:p>
          <a:p>
            <a:pPr eaLnBrk="1" hangingPunct="1"/>
            <a:r>
              <a:rPr lang="en-IE" sz="2400" dirty="0">
                <a:latin typeface="Arial" charset="0"/>
                <a:cs typeface="Arial" charset="0"/>
              </a:rPr>
              <a:t>48% say they are EQUALLY motivated by increasing revenue as well as extending their mission</a:t>
            </a:r>
            <a:endParaRPr lang="en-GB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80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51138"/>
            <a:ext cx="7772400" cy="1470025"/>
          </a:xfrm>
        </p:spPr>
        <p:txBody>
          <a:bodyPr/>
          <a:lstStyle/>
          <a:p>
            <a:pPr eaLnBrk="1" hangingPunct="1"/>
            <a:r>
              <a:rPr lang="en-IE" dirty="0" smtClean="0">
                <a:latin typeface="Arial" charset="0"/>
                <a:cs typeface="Arial" charset="0"/>
              </a:rPr>
              <a:t>Introduction to SE </a:t>
            </a:r>
            <a:r>
              <a:rPr lang="en-IE" dirty="0">
                <a:latin typeface="Arial" charset="0"/>
                <a:cs typeface="Arial" charset="0"/>
              </a:rPr>
              <a:t>Funding</a:t>
            </a: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4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Sources of Funding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1341438"/>
            <a:ext cx="8677275" cy="4921250"/>
          </a:xfrm>
        </p:spPr>
        <p:txBody>
          <a:bodyPr lIns="90488" tIns="44450" rIns="90488" bIns="44450"/>
          <a:lstStyle/>
          <a:p>
            <a:pPr eaLnBrk="1" hangingPunct="1"/>
            <a:r>
              <a:rPr lang="en-IE" sz="3600" dirty="0">
                <a:latin typeface="Arial" charset="0"/>
                <a:cs typeface="Arial" charset="0"/>
              </a:rPr>
              <a:t>Friends and family</a:t>
            </a:r>
          </a:p>
          <a:p>
            <a:pPr eaLnBrk="1" hangingPunct="1"/>
            <a:r>
              <a:rPr lang="en-IE" sz="3600" dirty="0">
                <a:latin typeface="Arial" charset="0"/>
                <a:cs typeface="Arial" charset="0"/>
              </a:rPr>
              <a:t>Community/Geographic location</a:t>
            </a:r>
          </a:p>
          <a:p>
            <a:pPr eaLnBrk="1" hangingPunct="1"/>
            <a:r>
              <a:rPr lang="en-IE" sz="3600" dirty="0">
                <a:latin typeface="Arial" charset="0"/>
                <a:cs typeface="Arial" charset="0"/>
              </a:rPr>
              <a:t>High Net Worth Individuals (HNWI)</a:t>
            </a:r>
          </a:p>
          <a:p>
            <a:pPr eaLnBrk="1" hangingPunct="1"/>
            <a:r>
              <a:rPr lang="en-IE" sz="3600" dirty="0" smtClean="0">
                <a:latin typeface="Arial" charset="0"/>
                <a:cs typeface="Arial" charset="0"/>
              </a:rPr>
              <a:t>Government, Foundations</a:t>
            </a:r>
          </a:p>
          <a:p>
            <a:pPr eaLnBrk="1" hangingPunct="1"/>
            <a:r>
              <a:rPr lang="en-IE" sz="3600" dirty="0" smtClean="0">
                <a:latin typeface="Arial" charset="0"/>
                <a:cs typeface="Arial" charset="0"/>
              </a:rPr>
              <a:t>Social </a:t>
            </a:r>
            <a:r>
              <a:rPr lang="en-IE" sz="3600" dirty="0">
                <a:latin typeface="Arial" charset="0"/>
                <a:cs typeface="Arial" charset="0"/>
              </a:rPr>
              <a:t>Venture Funds</a:t>
            </a:r>
          </a:p>
          <a:p>
            <a:pPr eaLnBrk="1" hangingPunct="1"/>
            <a:endParaRPr lang="en-GB" sz="3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24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8082" y="1268937"/>
            <a:ext cx="8273293" cy="1143000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IE" sz="4000" dirty="0">
                <a:latin typeface="Arial" charset="0"/>
                <a:cs typeface="Arial" charset="0"/>
              </a:rPr>
              <a:t>Modern philanthropy is a complicated and long term relationship building exercise</a:t>
            </a:r>
            <a:endParaRPr lang="en-GB" sz="4000" dirty="0">
              <a:latin typeface="Arial" charset="0"/>
              <a:cs typeface="Arial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082" y="3471169"/>
            <a:ext cx="8055453" cy="209066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Tx/>
              <a:buNone/>
            </a:pPr>
            <a:r>
              <a:rPr lang="en-IE" sz="4000" dirty="0">
                <a:latin typeface="Arial" charset="0"/>
                <a:cs typeface="Arial" charset="0"/>
              </a:rPr>
              <a:t>	Fundraising is a long term effort – don’t expect instant results</a:t>
            </a:r>
          </a:p>
        </p:txBody>
      </p:sp>
    </p:spTree>
    <p:extLst>
      <p:ext uri="{BB962C8B-B14F-4D97-AF65-F5344CB8AC3E}">
        <p14:creationId xmlns:p14="http://schemas.microsoft.com/office/powerpoint/2010/main" val="5004052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Earned Income</a:t>
            </a: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46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3483" y="159228"/>
            <a:ext cx="438113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4000" dirty="0">
                <a:latin typeface="Arial" charset="0"/>
                <a:cs typeface="Arial" charset="0"/>
              </a:rPr>
              <a:t>Earned Income</a:t>
            </a:r>
            <a:endParaRPr lang="en-GB" sz="4000" dirty="0">
              <a:latin typeface="Arial" charset="0"/>
              <a:cs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76039"/>
            <a:ext cx="8640763" cy="4750124"/>
          </a:xfrm>
        </p:spPr>
        <p:txBody>
          <a:bodyPr/>
          <a:lstStyle/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Raising money from philanthropy is a time consuming effort and may not be sustainable over time</a:t>
            </a:r>
          </a:p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Many philanthropic organisations will limit the time that support is offered</a:t>
            </a:r>
          </a:p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A potentially complementary approach is to earn funds in the commercial marketplace through the sale of goods and/or services</a:t>
            </a: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8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7734"/>
            <a:ext cx="8915400" cy="639762"/>
          </a:xfrm>
        </p:spPr>
        <p:txBody>
          <a:bodyPr/>
          <a:lstStyle/>
          <a:p>
            <a:r>
              <a:rPr lang="en-US" sz="2400" i="1" dirty="0" smtClean="0"/>
              <a:t>ASU Entrepreneurship and Innovation Group (EIG) Overview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016000"/>
            <a:ext cx="8915400" cy="564444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Part </a:t>
            </a:r>
            <a:r>
              <a:rPr lang="en-US" sz="2400" dirty="0"/>
              <a:t>of the </a:t>
            </a:r>
            <a:r>
              <a:rPr lang="en-US" sz="2400" dirty="0" smtClean="0"/>
              <a:t>Research wing of the university (</a:t>
            </a:r>
            <a:r>
              <a:rPr lang="en-US" sz="2400" dirty="0"/>
              <a:t>OKED)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Works </a:t>
            </a:r>
            <a:r>
              <a:rPr lang="en-US" sz="2400" dirty="0"/>
              <a:t>closely with AzTE (ASU’s technology transfer </a:t>
            </a:r>
            <a:r>
              <a:rPr lang="en-US" sz="2400" dirty="0" smtClean="0"/>
              <a:t>arm)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</a:t>
            </a:r>
            <a:r>
              <a:rPr lang="en-US" sz="2400" dirty="0" smtClean="0"/>
              <a:t>oordination of entrepreneurship activities </a:t>
            </a:r>
            <a:r>
              <a:rPr lang="en-US" sz="2400" dirty="0"/>
              <a:t>across the </a:t>
            </a:r>
            <a:r>
              <a:rPr lang="en-US" sz="2400" dirty="0" smtClean="0"/>
              <a:t>university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Manages the incubation &amp; accelerator initiatives in ASU including: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40-50 student startups a year (Supports faculty spinouts after licensing occurs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Runs state-wide technology transfer accelerator 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Supports a growing network of startup coworking spaces in the public libraries</a:t>
            </a:r>
          </a:p>
        </p:txBody>
      </p:sp>
    </p:spTree>
    <p:extLst>
      <p:ext uri="{BB962C8B-B14F-4D97-AF65-F5344CB8AC3E}">
        <p14:creationId xmlns:p14="http://schemas.microsoft.com/office/powerpoint/2010/main" val="35651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0562" y="185861"/>
            <a:ext cx="5100221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4000" dirty="0">
                <a:latin typeface="Arial" charset="0"/>
                <a:cs typeface="Arial" charset="0"/>
              </a:rPr>
              <a:t>Earned Income</a:t>
            </a:r>
            <a:endParaRPr lang="en-GB" sz="4000" dirty="0">
              <a:latin typeface="Arial" charset="0"/>
              <a:cs typeface="Arial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76039"/>
            <a:ext cx="8640763" cy="475012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Sources of funding for </a:t>
            </a:r>
            <a:r>
              <a:rPr lang="en-IE" dirty="0" smtClean="0">
                <a:latin typeface="Arial" charset="0"/>
                <a:cs typeface="Arial" charset="0"/>
              </a:rPr>
              <a:t>non-profits</a:t>
            </a:r>
            <a:endParaRPr lang="en-IE" dirty="0">
              <a:latin typeface="Arial" charset="0"/>
              <a:cs typeface="Arial" charset="0"/>
            </a:endParaRPr>
          </a:p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Often must start with ‘venture’ money e.g. Grameen Bank used this for over a decade</a:t>
            </a:r>
          </a:p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Market-based solutions to social problems but…</a:t>
            </a:r>
          </a:p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Must understand the cost and financial risks involved </a:t>
            </a:r>
          </a:p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‘Making Profit’ can be seen negatively by some people in the non-profit sector</a:t>
            </a: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15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339" y="292964"/>
            <a:ext cx="3999390" cy="54863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800" i="1" dirty="0">
                <a:latin typeface="Arial" charset="0"/>
                <a:cs typeface="Arial" charset="0"/>
              </a:rPr>
              <a:t>Mission Relatedness</a:t>
            </a:r>
            <a:br>
              <a:rPr lang="en-IE" sz="2800" i="1" dirty="0">
                <a:latin typeface="Arial" charset="0"/>
                <a:cs typeface="Arial" charset="0"/>
              </a:rPr>
            </a:br>
            <a:endParaRPr lang="en-GB" sz="2800" i="1" dirty="0">
              <a:latin typeface="Arial" charset="0"/>
              <a:cs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08100"/>
            <a:ext cx="8640763" cy="5073650"/>
          </a:xfrm>
        </p:spPr>
        <p:txBody>
          <a:bodyPr/>
          <a:lstStyle/>
          <a:p>
            <a:pPr eaLnBrk="1" hangingPunct="1"/>
            <a:r>
              <a:rPr lang="en-IE" sz="4000" dirty="0">
                <a:latin typeface="Arial" charset="0"/>
                <a:cs typeface="Arial" charset="0"/>
              </a:rPr>
              <a:t>How related is the earned income activities to the social mission?</a:t>
            </a:r>
          </a:p>
          <a:p>
            <a:pPr eaLnBrk="1" hangingPunct="1"/>
            <a:r>
              <a:rPr lang="en-IE" sz="4000" dirty="0">
                <a:latin typeface="Arial" charset="0"/>
                <a:cs typeface="Arial" charset="0"/>
              </a:rPr>
              <a:t>How does mission alignment and the earned income contribution fit with the financial flows of the organisation? </a:t>
            </a:r>
            <a:endParaRPr lang="en-GB" sz="4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788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453" y="1260629"/>
            <a:ext cx="8655728" cy="486553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IE" sz="2800" dirty="0">
                <a:latin typeface="Arial" charset="0"/>
                <a:cs typeface="Arial" charset="0"/>
              </a:rPr>
              <a:t>	</a:t>
            </a:r>
            <a:r>
              <a:rPr lang="en-IE" sz="3200" dirty="0" smtClean="0">
                <a:latin typeface="Arial" charset="0"/>
                <a:cs typeface="Arial" charset="0"/>
              </a:rPr>
              <a:t>“</a:t>
            </a:r>
            <a:r>
              <a:rPr lang="en-IE" sz="3200" u="sng" dirty="0" smtClean="0">
                <a:latin typeface="Arial" charset="0"/>
                <a:cs typeface="Arial" charset="0"/>
              </a:rPr>
              <a:t>At </a:t>
            </a:r>
            <a:r>
              <a:rPr lang="en-IE" sz="3200" u="sng" dirty="0">
                <a:latin typeface="Arial" charset="0"/>
                <a:cs typeface="Arial" charset="0"/>
              </a:rPr>
              <a:t>Greyston…we don’t employ people to make brownies…we make brownies to employ </a:t>
            </a:r>
            <a:r>
              <a:rPr lang="en-IE" sz="3200" u="sng" dirty="0" smtClean="0">
                <a:latin typeface="Arial" charset="0"/>
                <a:cs typeface="Arial" charset="0"/>
              </a:rPr>
              <a:t>people</a:t>
            </a:r>
            <a:r>
              <a:rPr lang="en-IE" sz="3200" dirty="0" smtClean="0">
                <a:latin typeface="Arial" charset="0"/>
                <a:cs typeface="Arial" charset="0"/>
              </a:rPr>
              <a:t>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IE" sz="3200" u="sng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IE" sz="3200" dirty="0" smtClean="0">
                <a:latin typeface="Arial" charset="0"/>
                <a:cs typeface="Arial" charset="0"/>
              </a:rPr>
              <a:t>	we </a:t>
            </a:r>
            <a:r>
              <a:rPr lang="en-IE" sz="3200" dirty="0">
                <a:latin typeface="Arial" charset="0"/>
                <a:cs typeface="Arial" charset="0"/>
              </a:rPr>
              <a:t>have to professionalise our business by focusing on…market…remain true to vision…attention to needs of the business….don’t force the business to be a social program</a:t>
            </a:r>
            <a:r>
              <a:rPr lang="en-IE" sz="3200" dirty="0" smtClean="0">
                <a:latin typeface="Arial" charset="0"/>
                <a:cs typeface="Arial" charset="0"/>
              </a:rPr>
              <a:t>….”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IE" sz="2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IE" sz="2800" dirty="0">
                <a:latin typeface="Arial" charset="0"/>
                <a:cs typeface="Arial" charset="0"/>
              </a:rPr>
              <a:t>Julius Walls, </a:t>
            </a:r>
            <a:r>
              <a:rPr lang="en-IE" sz="2800" dirty="0" smtClean="0">
                <a:latin typeface="Arial" charset="0"/>
                <a:cs typeface="Arial" charset="0"/>
              </a:rPr>
              <a:t>Jr</a:t>
            </a:r>
            <a:endParaRPr lang="en-IE" sz="2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IE" sz="2800" dirty="0">
                <a:latin typeface="Arial" charset="0"/>
                <a:cs typeface="Arial" charset="0"/>
              </a:rPr>
              <a:t>CEO of Greyston Bakery</a:t>
            </a:r>
            <a:endParaRPr lang="en-GB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490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IE" dirty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endParaRPr lang="en-IE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IE" dirty="0">
                <a:latin typeface="Arial" charset="0"/>
                <a:cs typeface="Arial" charset="0"/>
              </a:rPr>
              <a:t>	Many social entrepreneurs need to be both MISSION DRIVEN and MARKET SENSITIVE….</a:t>
            </a:r>
          </a:p>
          <a:p>
            <a:pPr eaLnBrk="1" hangingPunct="1">
              <a:buFontTx/>
              <a:buNone/>
            </a:pPr>
            <a:endParaRPr lang="en-IE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IE" dirty="0">
                <a:latin typeface="Arial" charset="0"/>
                <a:cs typeface="Arial" charset="0"/>
              </a:rPr>
              <a:t>	A Balancing act!</a:t>
            </a: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274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2921" y="239128"/>
            <a:ext cx="4294541" cy="561975"/>
          </a:xfrm>
        </p:spPr>
        <p:txBody>
          <a:bodyPr/>
          <a:lstStyle/>
          <a:p>
            <a:r>
              <a:rPr lang="en-IE" sz="2800" dirty="0">
                <a:latin typeface="Arial" charset="0"/>
                <a:cs typeface="Arial" charset="0"/>
              </a:rPr>
              <a:t>Recent social innovations</a:t>
            </a:r>
            <a:endParaRPr lang="en-GB" sz="2800" dirty="0">
              <a:latin typeface="Arial" charset="0"/>
              <a:cs typeface="Arial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3996"/>
            <a:ext cx="8569325" cy="5290629"/>
          </a:xfrm>
        </p:spPr>
        <p:txBody>
          <a:bodyPr/>
          <a:lstStyle/>
          <a:p>
            <a:r>
              <a:rPr lang="en-IE" sz="3600" dirty="0">
                <a:latin typeface="Arial" charset="0"/>
                <a:cs typeface="Arial" charset="0"/>
              </a:rPr>
              <a:t>Fair </a:t>
            </a:r>
            <a:r>
              <a:rPr lang="en-IE" sz="3600" dirty="0" smtClean="0">
                <a:latin typeface="Arial" charset="0"/>
                <a:cs typeface="Arial" charset="0"/>
              </a:rPr>
              <a:t>Trade</a:t>
            </a:r>
          </a:p>
          <a:p>
            <a:endParaRPr lang="en-IE" sz="3600" dirty="0">
              <a:latin typeface="Arial" charset="0"/>
              <a:cs typeface="Arial" charset="0"/>
            </a:endParaRPr>
          </a:p>
          <a:p>
            <a:r>
              <a:rPr lang="en-IE" sz="3600" dirty="0" smtClean="0">
                <a:latin typeface="Arial" charset="0"/>
                <a:cs typeface="Arial" charset="0"/>
              </a:rPr>
              <a:t>Microfinance</a:t>
            </a:r>
          </a:p>
          <a:p>
            <a:endParaRPr lang="en-IE" sz="3600" dirty="0">
              <a:latin typeface="Arial" charset="0"/>
              <a:cs typeface="Arial" charset="0"/>
            </a:endParaRPr>
          </a:p>
          <a:p>
            <a:r>
              <a:rPr lang="en-IE" sz="3600" dirty="0">
                <a:latin typeface="Arial" charset="0"/>
                <a:cs typeface="Arial" charset="0"/>
              </a:rPr>
              <a:t>Socially responsible </a:t>
            </a:r>
            <a:r>
              <a:rPr lang="en-IE" sz="3600" dirty="0" smtClean="0">
                <a:latin typeface="Arial" charset="0"/>
                <a:cs typeface="Arial" charset="0"/>
              </a:rPr>
              <a:t>investing</a:t>
            </a:r>
          </a:p>
          <a:p>
            <a:endParaRPr lang="en-IE" sz="3600" dirty="0">
              <a:latin typeface="Arial" charset="0"/>
              <a:cs typeface="Arial" charset="0"/>
            </a:endParaRPr>
          </a:p>
          <a:p>
            <a:r>
              <a:rPr lang="en-IE" sz="3600" dirty="0">
                <a:latin typeface="Arial" charset="0"/>
                <a:cs typeface="Arial" charset="0"/>
              </a:rPr>
              <a:t>Supported employment</a:t>
            </a:r>
            <a:endParaRPr lang="en-GB" sz="3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189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5"/>
          <p:cNvSpPr txBox="1">
            <a:spLocks noChangeArrowheads="1"/>
          </p:cNvSpPr>
          <p:nvPr/>
        </p:nvSpPr>
        <p:spPr bwMode="auto">
          <a:xfrm>
            <a:off x="1189608" y="1355047"/>
            <a:ext cx="66865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IE" sz="4000" dirty="0"/>
              <a:t>We are all in competition</a:t>
            </a:r>
          </a:p>
          <a:p>
            <a:pPr>
              <a:spcBef>
                <a:spcPct val="50000"/>
              </a:spcBef>
            </a:pPr>
            <a:endParaRPr lang="en-IE" sz="4000" dirty="0"/>
          </a:p>
          <a:p>
            <a:pPr>
              <a:spcBef>
                <a:spcPct val="50000"/>
              </a:spcBef>
            </a:pPr>
            <a:r>
              <a:rPr lang="en-IE" sz="4000" dirty="0"/>
              <a:t>Commerce not capitalism</a:t>
            </a:r>
          </a:p>
          <a:p>
            <a:pPr>
              <a:spcBef>
                <a:spcPct val="50000"/>
              </a:spcBef>
            </a:pPr>
            <a:endParaRPr lang="en-IE" sz="4000" dirty="0"/>
          </a:p>
          <a:p>
            <a:pPr>
              <a:spcBef>
                <a:spcPct val="50000"/>
              </a:spcBef>
            </a:pPr>
            <a:r>
              <a:rPr lang="en-IE" sz="4000" dirty="0"/>
              <a:t>We are all in sales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61376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10444"/>
            <a:ext cx="8496300" cy="62141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b="1" dirty="0">
                <a:latin typeface="Arial" charset="0"/>
                <a:cs typeface="Arial" charset="0"/>
              </a:rPr>
              <a:t>Indicative Reading List:</a:t>
            </a:r>
            <a:endParaRPr lang="en-IE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Bornstein, David </a:t>
            </a:r>
            <a:r>
              <a:rPr lang="en-IE" i="1" dirty="0">
                <a:latin typeface="Arial" charset="0"/>
                <a:cs typeface="Arial" charset="0"/>
              </a:rPr>
              <a:t>How to Change the World: Social Entrepreneurs and the Power of New Ideas</a:t>
            </a:r>
            <a:r>
              <a:rPr lang="en-IE" dirty="0">
                <a:latin typeface="Arial" charset="0"/>
                <a:cs typeface="Arial" charset="0"/>
              </a:rPr>
              <a:t>: Oxford University Press 2004</a:t>
            </a: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Anheier, Helmut K. </a:t>
            </a:r>
            <a:r>
              <a:rPr lang="en-IE" i="1" dirty="0">
                <a:latin typeface="Arial" charset="0"/>
                <a:cs typeface="Arial" charset="0"/>
              </a:rPr>
              <a:t>Nonprofit Organisations: Theory, management and policy:</a:t>
            </a:r>
            <a:r>
              <a:rPr lang="en-IE" dirty="0">
                <a:latin typeface="Arial" charset="0"/>
                <a:cs typeface="Arial" charset="0"/>
              </a:rPr>
              <a:t> Routledge 2005</a:t>
            </a: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Yunus, Muhammad </a:t>
            </a:r>
            <a:r>
              <a:rPr lang="en-IE" i="1" dirty="0">
                <a:latin typeface="Arial" charset="0"/>
                <a:cs typeface="Arial" charset="0"/>
              </a:rPr>
              <a:t>Creating a World Without Poverty: Social Business and the Future of Capitalism</a:t>
            </a:r>
            <a:r>
              <a:rPr lang="en-IE" dirty="0">
                <a:latin typeface="Arial" charset="0"/>
                <a:cs typeface="Arial" charset="0"/>
              </a:rPr>
              <a:t>: Public Affairs 2007</a:t>
            </a:r>
          </a:p>
          <a:p>
            <a:pPr eaLnBrk="1" hangingPunct="1">
              <a:lnSpc>
                <a:spcPct val="90000"/>
              </a:lnSpc>
            </a:pPr>
            <a:r>
              <a:rPr lang="en-IE" dirty="0">
                <a:latin typeface="Arial" charset="0"/>
                <a:cs typeface="Arial" charset="0"/>
              </a:rPr>
              <a:t>Wei-Skillern et al </a:t>
            </a:r>
            <a:r>
              <a:rPr lang="en-IE" i="1" dirty="0">
                <a:latin typeface="Arial" charset="0"/>
                <a:cs typeface="Arial" charset="0"/>
              </a:rPr>
              <a:t>Entrepreneurship in the Social Sector</a:t>
            </a:r>
            <a:r>
              <a:rPr lang="en-IE" dirty="0">
                <a:latin typeface="Arial" charset="0"/>
                <a:cs typeface="Arial" charset="0"/>
              </a:rPr>
              <a:t>: Sage Publications, 2007</a:t>
            </a:r>
          </a:p>
          <a:p>
            <a:pPr eaLnBrk="1" hangingPunct="1">
              <a:lnSpc>
                <a:spcPct val="90000"/>
              </a:lnSpc>
            </a:pP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7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52779"/>
            <a:ext cx="8496300" cy="617184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IE" b="1" dirty="0">
                <a:latin typeface="Arial" charset="0"/>
                <a:cs typeface="Arial" charset="0"/>
              </a:rPr>
              <a:t>Additional Reading List:</a:t>
            </a:r>
            <a:endParaRPr lang="en-IE" dirty="0">
              <a:latin typeface="Arial" charset="0"/>
              <a:cs typeface="Arial" charset="0"/>
            </a:endParaRPr>
          </a:p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Ledbetter, Charles  </a:t>
            </a:r>
            <a:r>
              <a:rPr lang="en-IE" i="1" dirty="0">
                <a:latin typeface="Arial" charset="0"/>
                <a:cs typeface="Arial" charset="0"/>
              </a:rPr>
              <a:t>The</a:t>
            </a:r>
            <a:r>
              <a:rPr lang="en-IE" dirty="0">
                <a:latin typeface="Arial" charset="0"/>
                <a:cs typeface="Arial" charset="0"/>
              </a:rPr>
              <a:t> </a:t>
            </a:r>
            <a:r>
              <a:rPr lang="en-IE" i="1" dirty="0">
                <a:latin typeface="Arial" charset="0"/>
                <a:cs typeface="Arial" charset="0"/>
              </a:rPr>
              <a:t>Rise of the Social Entrepreneur, </a:t>
            </a:r>
            <a:r>
              <a:rPr lang="en-IE" dirty="0">
                <a:latin typeface="Arial" charset="0"/>
                <a:cs typeface="Arial" charset="0"/>
              </a:rPr>
              <a:t>London: Demos 2001</a:t>
            </a:r>
          </a:p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Beckstrom, Ori and Brafman, Rod </a:t>
            </a:r>
            <a:r>
              <a:rPr lang="en-IE" i="1" dirty="0">
                <a:latin typeface="Arial" charset="0"/>
                <a:cs typeface="Arial" charset="0"/>
              </a:rPr>
              <a:t>The Starfish and the Spider</a:t>
            </a:r>
            <a:r>
              <a:rPr lang="en-IE" dirty="0">
                <a:latin typeface="Arial" charset="0"/>
                <a:cs typeface="Arial" charset="0"/>
              </a:rPr>
              <a:t>: </a:t>
            </a:r>
            <a:r>
              <a:rPr lang="en-GB" dirty="0">
                <a:latin typeface="Arial" charset="0"/>
                <a:cs typeface="Arial" charset="0"/>
              </a:rPr>
              <a:t>Portfolio 2008</a:t>
            </a:r>
          </a:p>
          <a:p>
            <a:pPr eaLnBrk="1" hangingPunct="1"/>
            <a:r>
              <a:rPr lang="en-IE" dirty="0">
                <a:latin typeface="Arial" charset="0"/>
                <a:cs typeface="Arial" charset="0"/>
              </a:rPr>
              <a:t>Murtagh, Brendan et al </a:t>
            </a:r>
            <a:r>
              <a:rPr lang="en-IE" i="1" dirty="0">
                <a:latin typeface="Arial" charset="0"/>
                <a:cs typeface="Arial" charset="0"/>
              </a:rPr>
              <a:t>Understanding the Social Economy and the Third Sector</a:t>
            </a:r>
            <a:r>
              <a:rPr lang="en-IE" dirty="0">
                <a:latin typeface="Arial" charset="0"/>
                <a:cs typeface="Arial" charset="0"/>
              </a:rPr>
              <a:t>: Palgrave Macmillan 2009</a:t>
            </a:r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95111"/>
            <a:ext cx="8820150" cy="587233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IE" sz="2400" b="1" dirty="0">
                <a:latin typeface="Arial" charset="0"/>
                <a:cs typeface="Arial" charset="0"/>
              </a:rPr>
              <a:t>Other Resources:</a:t>
            </a:r>
            <a:endParaRPr lang="en-IE" sz="2400" dirty="0">
              <a:latin typeface="Arial" charset="0"/>
              <a:cs typeface="Arial" charset="0"/>
              <a:hlinkClick r:id="rId3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latin typeface="Arial" charset="0"/>
                <a:cs typeface="Arial" charset="0"/>
                <a:hlinkClick r:id="rId3"/>
              </a:rPr>
              <a:t>http://www.socialenterprise.ie/</a:t>
            </a:r>
            <a:endParaRPr lang="en-IE" sz="2400" dirty="0">
              <a:latin typeface="Arial" charset="0"/>
              <a:cs typeface="Arial" charset="0"/>
              <a:hlinkClick r:id=""/>
            </a:endParaRPr>
          </a:p>
          <a:p>
            <a:pPr eaLnBrk="1" hangingPunct="1">
              <a:buFontTx/>
              <a:buNone/>
            </a:pPr>
            <a:r>
              <a:rPr lang="en-IE" sz="2400" dirty="0">
                <a:latin typeface="Arial" charset="0"/>
                <a:cs typeface="Arial" charset="0"/>
                <a:hlinkClick r:id=""/>
              </a:rPr>
              <a:t>http://www.fastcompany.com/social/2008/index.html</a:t>
            </a:r>
          </a:p>
          <a:p>
            <a:pPr eaLnBrk="1" hangingPunct="1">
              <a:buFontTx/>
              <a:buNone/>
            </a:pPr>
            <a:r>
              <a:rPr lang="en-IE" sz="2400" dirty="0">
                <a:latin typeface="Arial" charset="0"/>
                <a:cs typeface="Arial" charset="0"/>
                <a:hlinkClick r:id=""/>
              </a:rPr>
              <a:t>http://www.ashoka.org/</a:t>
            </a:r>
            <a:endParaRPr lang="en-IE" sz="24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IE" sz="2400" dirty="0">
                <a:latin typeface="Arial" charset="0"/>
                <a:cs typeface="Arial" charset="0"/>
                <a:hlinkClick r:id="rId4"/>
              </a:rPr>
              <a:t>http://</a:t>
            </a:r>
            <a:r>
              <a:rPr lang="en-IE" sz="2400" dirty="0" smtClean="0">
                <a:latin typeface="Arial" charset="0"/>
                <a:cs typeface="Arial" charset="0"/>
                <a:hlinkClick r:id="rId4"/>
              </a:rPr>
              <a:t>www.authenticityconsulting.com/npbd/toolbox.pdf</a:t>
            </a:r>
            <a:endParaRPr lang="en-IE" sz="2400" dirty="0" smtClean="0">
              <a:latin typeface="Arial" charset="0"/>
              <a:cs typeface="Arial" charset="0"/>
              <a:hlinkClick r:id=""/>
            </a:endParaRPr>
          </a:p>
          <a:p>
            <a:pPr eaLnBrk="1" hangingPunct="1">
              <a:buFontTx/>
              <a:buNone/>
            </a:pPr>
            <a:r>
              <a:rPr lang="en-IE" sz="2400" dirty="0" smtClean="0">
                <a:latin typeface="Arial" charset="0"/>
                <a:cs typeface="Arial" charset="0"/>
                <a:hlinkClick r:id=""/>
              </a:rPr>
              <a:t>http</a:t>
            </a:r>
            <a:r>
              <a:rPr lang="en-IE" sz="2400" dirty="0">
                <a:latin typeface="Arial" charset="0"/>
                <a:cs typeface="Arial" charset="0"/>
                <a:hlinkClick r:id=""/>
              </a:rPr>
              <a:t>://www.socialenterprise.org.uk/</a:t>
            </a:r>
          </a:p>
          <a:p>
            <a:pPr eaLnBrk="1" hangingPunct="1">
              <a:buFontTx/>
              <a:buNone/>
            </a:pPr>
            <a:r>
              <a:rPr lang="en-IE" sz="2400" dirty="0">
                <a:latin typeface="Arial" charset="0"/>
                <a:cs typeface="Arial" charset="0"/>
                <a:hlinkClick r:id=""/>
              </a:rPr>
              <a:t>http://www.schwabfound.org/sf/index.htm</a:t>
            </a:r>
            <a:r>
              <a:rPr lang="en-IE" sz="2400" dirty="0">
                <a:latin typeface="Arial" charset="0"/>
                <a:cs typeface="Arial" charset="0"/>
              </a:rPr>
              <a:t> </a:t>
            </a: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GB" sz="2400" dirty="0">
                <a:latin typeface="Arial" charset="0"/>
                <a:cs typeface="Arial" charset="0"/>
                <a:hlinkClick r:id="rId5"/>
              </a:rPr>
              <a:t>http://www.skoll.org/</a:t>
            </a: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GB" sz="2400" dirty="0">
                <a:latin typeface="Arial" charset="0"/>
                <a:cs typeface="Arial" charset="0"/>
                <a:hlinkClick r:id="rId6"/>
              </a:rPr>
              <a:t>http://www.socialentrepreneurs.ie/</a:t>
            </a: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GB" sz="2400" dirty="0">
                <a:latin typeface="Arial" charset="0"/>
                <a:cs typeface="Arial" charset="0"/>
                <a:hlinkClick r:id="rId7"/>
              </a:rPr>
              <a:t>http://www.onefoundation.ie/</a:t>
            </a: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GB" sz="24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GB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2843487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ea typeface="ＭＳ Ｐゴシック" pitchFamily="34" charset="-128"/>
              </a:rPr>
              <a:t>"The real act of discovery consists not in finding new lands but in seeing with new eyes." </a:t>
            </a:r>
            <a:br>
              <a:rPr lang="en-US" sz="4800" dirty="0" smtClean="0">
                <a:ea typeface="ＭＳ Ｐゴシック" pitchFamily="34" charset="-128"/>
              </a:rPr>
            </a:br>
            <a:r>
              <a:rPr lang="en-US" sz="4800" dirty="0" smtClean="0">
                <a:ea typeface="ＭＳ Ｐゴシック" pitchFamily="34" charset="-128"/>
              </a:rPr>
              <a:t/>
            </a:r>
            <a:br>
              <a:rPr lang="en-US" sz="48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Marcel Proust</a:t>
            </a:r>
          </a:p>
        </p:txBody>
      </p:sp>
    </p:spTree>
    <p:extLst>
      <p:ext uri="{BB962C8B-B14F-4D97-AF65-F5344CB8AC3E}">
        <p14:creationId xmlns:p14="http://schemas.microsoft.com/office/powerpoint/2010/main" val="381903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639762"/>
          </a:xfrm>
        </p:spPr>
        <p:txBody>
          <a:bodyPr/>
          <a:lstStyle/>
          <a:p>
            <a:r>
              <a:rPr lang="en-US" sz="2400" i="1" dirty="0" smtClean="0"/>
              <a:t>ASU Entrepreneurship and Innovation Group (EIG) Overview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37247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Named one of the top 20 University Incubators in the world 2013 by the UBI Index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 the world 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10th in the US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</a:t>
            </a:r>
            <a:r>
              <a:rPr lang="en-US" sz="2400" dirty="0" smtClean="0"/>
              <a:t>inner of the US national award for ‘Emerging Technology Based Economic Development’ (by SSTI organization)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Develops Public/Private Partnerships e.g. Microsoft alliance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Founding member of Techstars ‘Global Accelerator Network’ (GAN)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Strong collaboration with local and state governments e.g. Arizona Commerce Authority</a:t>
            </a:r>
          </a:p>
        </p:txBody>
      </p:sp>
    </p:spTree>
    <p:extLst>
      <p:ext uri="{BB962C8B-B14F-4D97-AF65-F5344CB8AC3E}">
        <p14:creationId xmlns:p14="http://schemas.microsoft.com/office/powerpoint/2010/main" val="21254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What do we mean by Entrepreneurship and Innovation at ASU?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49306"/>
            <a:ext cx="8991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Having a wide interpretation of ‘Value </a:t>
            </a:r>
            <a:r>
              <a:rPr lang="en-US" sz="2000" dirty="0"/>
              <a:t>E</a:t>
            </a:r>
            <a:r>
              <a:rPr lang="en-US" sz="2000" dirty="0" smtClean="0"/>
              <a:t>ntrepreneurship’ in the design aspirations of the New American University including:</a:t>
            </a:r>
          </a:p>
          <a:p>
            <a:pPr lvl="1"/>
            <a:r>
              <a:rPr lang="en-US" sz="2000" dirty="0" smtClean="0"/>
              <a:t>The widespread and ‘democratized’ teaching of E&amp;I modules, programs across the whole university, in all schools, on all campuses 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All colleges, all programs covered; over 85 undergraduate and graduate level classes taught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lso </a:t>
            </a:r>
            <a:r>
              <a:rPr lang="en-US" sz="2000" dirty="0"/>
              <a:t>evangelizing entrepreneurship and innovation as a ‘mindset’; a way of looking at the world, a new form of problem solving, critical skills for the 21</a:t>
            </a:r>
            <a:r>
              <a:rPr lang="en-US" sz="2000" baseline="30000" dirty="0"/>
              <a:t>st</a:t>
            </a:r>
            <a:r>
              <a:rPr lang="en-US" sz="2000" dirty="0"/>
              <a:t> century </a:t>
            </a:r>
            <a:r>
              <a:rPr lang="en-US" sz="2000" dirty="0" smtClean="0"/>
              <a:t>graduate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Supporting the creation of purely commercial ventures and also hybrid models such as B-Corps, Social Enterprises, More-than-Profits, spin-outs from research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140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74" y="173185"/>
            <a:ext cx="8278426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2013/2014 Estimates Key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6543"/>
            <a:ext cx="8839200" cy="55710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48 student startups supported (20 last year)</a:t>
            </a:r>
          </a:p>
          <a:p>
            <a:r>
              <a:rPr lang="en-US" sz="2800" dirty="0" smtClean="0"/>
              <a:t>$400,000 in initial funding from private donors </a:t>
            </a:r>
          </a:p>
          <a:p>
            <a:r>
              <a:rPr lang="en-US" sz="2800" dirty="0" smtClean="0"/>
              <a:t>A new patent fund, customer development travel fund ($100,000)</a:t>
            </a:r>
            <a:endParaRPr lang="en-US" sz="2800" dirty="0"/>
          </a:p>
          <a:p>
            <a:r>
              <a:rPr lang="en-US" sz="2800" dirty="0" smtClean="0"/>
              <a:t>15-18 new faculty startups created (11 last year)</a:t>
            </a:r>
          </a:p>
          <a:p>
            <a:r>
              <a:rPr lang="en-US" sz="2800" dirty="0" smtClean="0"/>
              <a:t>10 alumni/external startups supported (4 last year)</a:t>
            </a:r>
          </a:p>
          <a:p>
            <a:r>
              <a:rPr lang="en-US" sz="2800" dirty="0" smtClean="0"/>
              <a:t>65 Rapid Startup School classes (48 last year)</a:t>
            </a:r>
          </a:p>
          <a:p>
            <a:r>
              <a:rPr lang="en-US" sz="2800" dirty="0" smtClean="0"/>
              <a:t>700 Rapid Startup School participants (605 last year)</a:t>
            </a:r>
          </a:p>
          <a:p>
            <a:r>
              <a:rPr lang="en-US" sz="2800" dirty="0" smtClean="0"/>
              <a:t>330 Mentors (297 to date)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271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ars_ppt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6781800" cy="52577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39762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Entrepreneurship@ASU – A Permanent Revolution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38572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2575</Words>
  <Application>Microsoft Macintosh PowerPoint</Application>
  <PresentationFormat>On-screen Show (4:3)</PresentationFormat>
  <Paragraphs>359</Paragraphs>
  <Slides>59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ASU has become a top ranked university </vt:lpstr>
      <vt:lpstr>Arizona – Emerging Startup Ecosystem</vt:lpstr>
      <vt:lpstr>PowerPoint Presentation</vt:lpstr>
      <vt:lpstr>ASU Entrepreneurship and Innovation Group (EIG) Overview</vt:lpstr>
      <vt:lpstr>ASU Entrepreneurship and Innovation Group (EIG) Overview</vt:lpstr>
      <vt:lpstr>What do we mean by Entrepreneurship and Innovation at ASU?</vt:lpstr>
      <vt:lpstr>2013/2014 Estimates Key Indicators</vt:lpstr>
      <vt:lpstr>Entrepreneurship@ASU – A Permanent Revolution</vt:lpstr>
      <vt:lpstr>PowerPoint Presentation</vt:lpstr>
      <vt:lpstr>PowerPoint Presentation</vt:lpstr>
      <vt:lpstr>Pars melior humani generis </vt:lpstr>
      <vt:lpstr>Situation</vt:lpstr>
      <vt:lpstr>Examples of New ASU Student-led Social Enterprise </vt:lpstr>
      <vt:lpstr>Finalist in Entrepreneur magazine’s ‘College Entrepreneur of the Year’ in the US </vt:lpstr>
      <vt:lpstr>PowerPoint Presentation</vt:lpstr>
      <vt:lpstr>Some Terminology</vt:lpstr>
      <vt:lpstr>Theory of Social Economy </vt:lpstr>
      <vt:lpstr>Social Innovation and Entrepreneurship</vt:lpstr>
      <vt:lpstr>Sources of Funding</vt:lpstr>
      <vt:lpstr>History of Social Enterprise</vt:lpstr>
      <vt:lpstr>Context</vt:lpstr>
      <vt:lpstr>There is another way…</vt:lpstr>
      <vt:lpstr>PowerPoint Presentation</vt:lpstr>
      <vt:lpstr>Background and Conceptualisation</vt:lpstr>
      <vt:lpstr>There are many confusing terms and taxonomies in this area</vt:lpstr>
      <vt:lpstr>Cooperative Movement</vt:lpstr>
      <vt:lpstr>The cooperative movement is an important starting point…</vt:lpstr>
      <vt:lpstr>PowerPoint Presentation</vt:lpstr>
      <vt:lpstr>The cooperative movement is alive and well….</vt:lpstr>
      <vt:lpstr>Definition  Social Enterprise</vt:lpstr>
      <vt:lpstr>Social Enterprise</vt:lpstr>
      <vt:lpstr>PowerPoint Presentation</vt:lpstr>
      <vt:lpstr>Example of Social Enterprise</vt:lpstr>
      <vt:lpstr>Social Enterprise</vt:lpstr>
      <vt:lpstr>Social Enterprise - Organisation</vt:lpstr>
      <vt:lpstr>Social Enterprise Alliance defines it as…</vt:lpstr>
      <vt:lpstr>Social Entrepreneurship</vt:lpstr>
      <vt:lpstr>Current Challenges</vt:lpstr>
      <vt:lpstr>The sector has had a history of internal Issues</vt:lpstr>
      <vt:lpstr>From the investors viewpoint</vt:lpstr>
      <vt:lpstr>PowerPoint Presentation</vt:lpstr>
      <vt:lpstr>PowerPoint Presentation</vt:lpstr>
      <vt:lpstr>Social Enterprises on the rise…</vt:lpstr>
      <vt:lpstr>Introduction to SE Funding</vt:lpstr>
      <vt:lpstr>Sources of Funding</vt:lpstr>
      <vt:lpstr>Modern philanthropy is a complicated and long term relationship building exercise</vt:lpstr>
      <vt:lpstr>Earned Income</vt:lpstr>
      <vt:lpstr>Earned Income</vt:lpstr>
      <vt:lpstr>Earned Income</vt:lpstr>
      <vt:lpstr>Mission Relatedness </vt:lpstr>
      <vt:lpstr>PowerPoint Presentation</vt:lpstr>
      <vt:lpstr>PowerPoint Presentation</vt:lpstr>
      <vt:lpstr>Recent social innovations</vt:lpstr>
      <vt:lpstr>PowerPoint Presentation</vt:lpstr>
      <vt:lpstr>PowerPoint Presentation</vt:lpstr>
      <vt:lpstr>PowerPoint Presentation</vt:lpstr>
      <vt:lpstr>PowerPoint Presentation</vt:lpstr>
      <vt:lpstr>"The real act of discovery consists not in finding new lands but in seeing with new eyes."   Marcel Proust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</dc:creator>
  <cp:lastModifiedBy>Gordon McConnell</cp:lastModifiedBy>
  <cp:revision>39</cp:revision>
  <dcterms:created xsi:type="dcterms:W3CDTF">2013-09-05T16:35:14Z</dcterms:created>
  <dcterms:modified xsi:type="dcterms:W3CDTF">2013-10-02T04:33:06Z</dcterms:modified>
</cp:coreProperties>
</file>