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7" r:id="rId2"/>
    <p:sldId id="369" r:id="rId3"/>
    <p:sldId id="386" r:id="rId4"/>
    <p:sldId id="297" r:id="rId5"/>
    <p:sldId id="280" r:id="rId6"/>
    <p:sldId id="264" r:id="rId7"/>
    <p:sldId id="370" r:id="rId8"/>
    <p:sldId id="382" r:id="rId9"/>
    <p:sldId id="365" r:id="rId10"/>
    <p:sldId id="288" r:id="rId11"/>
    <p:sldId id="383" r:id="rId12"/>
    <p:sldId id="368" r:id="rId13"/>
    <p:sldId id="364" r:id="rId14"/>
    <p:sldId id="385" r:id="rId15"/>
    <p:sldId id="384" r:id="rId16"/>
    <p:sldId id="366" r:id="rId17"/>
    <p:sldId id="294" r:id="rId18"/>
    <p:sldId id="296" r:id="rId19"/>
    <p:sldId id="367" r:id="rId20"/>
    <p:sldId id="318" r:id="rId21"/>
    <p:sldId id="292" r:id="rId22"/>
    <p:sldId id="356" r:id="rId23"/>
    <p:sldId id="357" r:id="rId24"/>
    <p:sldId id="358" r:id="rId25"/>
    <p:sldId id="281" r:id="rId26"/>
    <p:sldId id="282" r:id="rId27"/>
    <p:sldId id="283" r:id="rId28"/>
    <p:sldId id="284" r:id="rId29"/>
    <p:sldId id="355" r:id="rId30"/>
    <p:sldId id="375" r:id="rId31"/>
    <p:sldId id="289" r:id="rId32"/>
    <p:sldId id="290" r:id="rId33"/>
    <p:sldId id="298" r:id="rId34"/>
    <p:sldId id="354" r:id="rId35"/>
    <p:sldId id="302" r:id="rId36"/>
    <p:sldId id="305" r:id="rId37"/>
    <p:sldId id="304" r:id="rId38"/>
    <p:sldId id="349" r:id="rId39"/>
    <p:sldId id="311" r:id="rId40"/>
    <p:sldId id="316" r:id="rId41"/>
    <p:sldId id="314" r:id="rId42"/>
    <p:sldId id="350" r:id="rId43"/>
    <p:sldId id="323" r:id="rId44"/>
    <p:sldId id="309" r:id="rId45"/>
    <p:sldId id="379" r:id="rId46"/>
    <p:sldId id="308" r:id="rId47"/>
    <p:sldId id="359" r:id="rId48"/>
    <p:sldId id="360" r:id="rId49"/>
    <p:sldId id="361" r:id="rId50"/>
    <p:sldId id="362" r:id="rId51"/>
    <p:sldId id="312" r:id="rId52"/>
    <p:sldId id="351" r:id="rId53"/>
    <p:sldId id="374" r:id="rId54"/>
    <p:sldId id="363" r:id="rId55"/>
    <p:sldId id="352" r:id="rId56"/>
    <p:sldId id="380" r:id="rId57"/>
    <p:sldId id="381" r:id="rId58"/>
    <p:sldId id="371" r:id="rId59"/>
    <p:sldId id="378" r:id="rId60"/>
    <p:sldId id="377" r:id="rId61"/>
    <p:sldId id="372" r:id="rId62"/>
    <p:sldId id="376" r:id="rId63"/>
    <p:sldId id="373" r:id="rId64"/>
    <p:sldId id="340" r:id="rId65"/>
    <p:sldId id="342"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90B3B8-45BA-41A1-856D-B831B042B2EE}" type="datetimeFigureOut">
              <a:rPr lang="en-US" smtClean="0"/>
              <a:t>9/26/2013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E0E34-D5F8-4518-94F2-8D6B1D78BB67}" type="slidenum">
              <a:rPr lang="en-US" smtClean="0"/>
              <a:t>‹#›</a:t>
            </a:fld>
            <a:endParaRPr lang="en-US"/>
          </a:p>
        </p:txBody>
      </p:sp>
    </p:spTree>
    <p:extLst>
      <p:ext uri="{BB962C8B-B14F-4D97-AF65-F5344CB8AC3E}">
        <p14:creationId xmlns:p14="http://schemas.microsoft.com/office/powerpoint/2010/main" val="1368645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4294967295"/>
          </p:nvPr>
        </p:nvSpPr>
        <p:spPr bwMode="auto">
          <a:xfrm>
            <a:off x="3884122" y="8685235"/>
            <a:ext cx="2972320" cy="457200"/>
          </a:xfrm>
          <a:prstGeom prst="rect">
            <a:avLst/>
          </a:prstGeom>
          <a:noFill/>
          <a:ln>
            <a:miter lim="800000"/>
            <a:headEnd/>
            <a:tailEnd/>
          </a:ln>
        </p:spPr>
        <p:txBody>
          <a:bodyPr lIns="91427" tIns="45713" rIns="91427" bIns="45713"/>
          <a:lstStyle/>
          <a:p>
            <a:fld id="{4B1558C5-A24F-42B1-B67A-4A031D1CA8E5}" type="slidenum">
              <a:rPr lang="en-US"/>
              <a:pPr/>
              <a:t>9</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29699" name="Rectangle 3"/>
          <p:cNvSpPr>
            <a:spLocks noGrp="1" noChangeArrowheads="1"/>
          </p:cNvSpPr>
          <p:nvPr>
            <p:ph type="body" idx="1"/>
          </p:nvPr>
        </p:nvSpPr>
        <p:spPr bwMode="auto">
          <a:xfrm>
            <a:off x="684213" y="4343400"/>
            <a:ext cx="5489575" cy="4114800"/>
          </a:xfrm>
          <a:noFill/>
        </p:spPr>
        <p:txBody>
          <a:bodyPr wrap="square" numCol="1" anchor="t" anchorCtr="0" compatLnSpc="1">
            <a:prstTxWarp prst="textNoShape">
              <a:avLst/>
            </a:prstTxWarp>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BC2C76-387B-A84E-83EB-AEF2A88098C5}" type="datetimeFigureOut">
              <a:rPr lang="en-US" smtClean="0"/>
              <a:t>9/26/2013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1780258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C2C76-387B-A84E-83EB-AEF2A88098C5}" type="datetimeFigureOut">
              <a:rPr lang="en-US" smtClean="0"/>
              <a:t>9/26/2013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345279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C2C76-387B-A84E-83EB-AEF2A88098C5}" type="datetimeFigureOut">
              <a:rPr lang="en-US" smtClean="0"/>
              <a:t>9/26/2013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4252396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C2C76-387B-A84E-83EB-AEF2A88098C5}" type="datetimeFigureOut">
              <a:rPr lang="en-US" smtClean="0"/>
              <a:t>9/26/2013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259674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BC2C76-387B-A84E-83EB-AEF2A88098C5}" type="datetimeFigureOut">
              <a:rPr lang="en-US" smtClean="0"/>
              <a:t>9/26/2013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401714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BC2C76-387B-A84E-83EB-AEF2A88098C5}" type="datetimeFigureOut">
              <a:rPr lang="en-US" smtClean="0"/>
              <a:t>9/26/2013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66919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BC2C76-387B-A84E-83EB-AEF2A88098C5}" type="datetimeFigureOut">
              <a:rPr lang="en-US" smtClean="0"/>
              <a:t>9/26/2013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291989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BC2C76-387B-A84E-83EB-AEF2A88098C5}" type="datetimeFigureOut">
              <a:rPr lang="en-US" smtClean="0"/>
              <a:t>9/26/2013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235447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BC2C76-387B-A84E-83EB-AEF2A88098C5}" type="datetimeFigureOut">
              <a:rPr lang="en-US" smtClean="0"/>
              <a:t>9/26/2013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96774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C2C76-387B-A84E-83EB-AEF2A88098C5}" type="datetimeFigureOut">
              <a:rPr lang="en-US" smtClean="0"/>
              <a:t>9/26/2013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162449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C2C76-387B-A84E-83EB-AEF2A88098C5}" type="datetimeFigureOut">
              <a:rPr lang="en-US" smtClean="0"/>
              <a:t>9/26/2013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F299C-1401-994E-9958-F9962511A074}" type="slidenum">
              <a:rPr lang="en-US" smtClean="0"/>
              <a:t>‹#›</a:t>
            </a:fld>
            <a:endParaRPr lang="en-US"/>
          </a:p>
        </p:txBody>
      </p:sp>
    </p:spTree>
    <p:extLst>
      <p:ext uri="{BB962C8B-B14F-4D97-AF65-F5344CB8AC3E}">
        <p14:creationId xmlns:p14="http://schemas.microsoft.com/office/powerpoint/2010/main" val="353768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C2C76-387B-A84E-83EB-AEF2A88098C5}" type="datetimeFigureOut">
              <a:rPr lang="en-US" smtClean="0"/>
              <a:t>9/26/2013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descr="EIG_Logo2013-01.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69405" y="6164986"/>
            <a:ext cx="2205262" cy="567486"/>
          </a:xfrm>
          <a:prstGeom prst="rect">
            <a:avLst/>
          </a:prstGeom>
        </p:spPr>
      </p:pic>
    </p:spTree>
    <p:extLst>
      <p:ext uri="{BB962C8B-B14F-4D97-AF65-F5344CB8AC3E}">
        <p14:creationId xmlns:p14="http://schemas.microsoft.com/office/powerpoint/2010/main" val="230050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mlbreports.com/2012/03/23/paypal/" TargetMode="Externa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hyperlink" Target="http://www.bancmedia.com/twitter-conversations-become-more-coherent/" TargetMode="External"/><Relationship Id="rId2" Type="http://schemas.openxmlformats.org/officeDocument/2006/relationships/hyperlink" Target="http://www.forbes.com/sites/tomiogeron/2013/05/08/groupon-revenue-beats-expectations-shares-rise/" TargetMode="External"/><Relationship Id="rId1" Type="http://schemas.openxmlformats.org/officeDocument/2006/relationships/slideLayout" Target="../slideLayouts/slideLayout7.xml"/><Relationship Id="rId6" Type="http://schemas.openxmlformats.org/officeDocument/2006/relationships/hyperlink" Target="http://firm-guide.com/category/electronics/apple-inc/" TargetMode="External"/><Relationship Id="rId11" Type="http://schemas.openxmlformats.org/officeDocument/2006/relationships/image" Target="../media/image12.png"/><Relationship Id="rId5" Type="http://schemas.openxmlformats.org/officeDocument/2006/relationships/image" Target="../media/image9.jpeg"/><Relationship Id="rId10" Type="http://schemas.openxmlformats.org/officeDocument/2006/relationships/hyperlink" Target="http://youtube-global.blogspot.com/2012/09/introducing-new-youtube-app-for-your.html" TargetMode="External"/><Relationship Id="rId4" Type="http://schemas.openxmlformats.org/officeDocument/2006/relationships/hyperlink" Target="http://www.v3.co.uk/v3-uk/news/2284676/google-launches-chromecast-entertainment-device" TargetMode="External"/><Relationship Id="rId9"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money.cnn.com/2013/02/28/smallbusiness/banana-republic-ziegler.pr.fortune/index.html"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upload.wikimedia.org/wikipedia/commons/d/d8/Arizona_in_United_States.sv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ticklethewire.com/2009/10/07/fed-grand-jury-probing-hilton-hotels-in-theft-of-documents/"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hyperlink" Target="http://www.mediabistro.com/prnewser/hilton-hotels-pr-up-for-review_b265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hyperlink" Target="http://en.wikipedia.org/wiki/McDonald's" TargetMode="External"/><Relationship Id="rId1" Type="http://schemas.openxmlformats.org/officeDocument/2006/relationships/slideLayout" Target="../slideLayouts/slideLayout2.xml"/><Relationship Id="rId6" Type="http://schemas.openxmlformats.org/officeDocument/2006/relationships/hyperlink" Target="http://www.thecampuscompanion.com/2011/11/13/victorias-secret-lingerie-hacks/victorias-secret-logo/" TargetMode="External"/><Relationship Id="rId5" Type="http://schemas.openxmlformats.org/officeDocument/2006/relationships/image" Target="../media/image23.jpeg"/><Relationship Id="rId4" Type="http://schemas.openxmlformats.org/officeDocument/2006/relationships/hyperlink" Target="http://every1matters.wordpress.com/2011/06/02/the-body-shop-proud-retail-activist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wisegeek.com/will-adding-baking-soda-to-beans-prevent-flatulence.htm"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hyperlink" Target="http://www.mars.com/switzerland/en/our-brands/wrigley.aspx" TargetMode="External"/><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www.wrigley.com/uk/our-commitment/packaging-innovation.aspx" TargetMode="External"/><Relationship Id="rId1" Type="http://schemas.openxmlformats.org/officeDocument/2006/relationships/slideLayout" Target="../slideLayouts/slideLayout6.xml"/><Relationship Id="rId6" Type="http://schemas.openxmlformats.org/officeDocument/2006/relationships/hyperlink" Target="http://www.mysupermarket.co.uk/tesco-price-comparison/Mints_And_Gum/Wrigleys_Airwaves_Sugarfree_Gum_Menthol_And_Eucalyptus_10_per_pack_x_5.html" TargetMode="External"/><Relationship Id="rId5" Type="http://schemas.openxmlformats.org/officeDocument/2006/relationships/image" Target="../media/image27.jpeg"/><Relationship Id="rId4" Type="http://schemas.openxmlformats.org/officeDocument/2006/relationships/hyperlink" Target="http://usmintindustry.org/Resources/ProductsofYesteryear.aspx" TargetMode="External"/><Relationship Id="rId9"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hyperlink" Target="http://www.housemouse.net/hkitch6.htm"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tarastreatsreviews.blogspot.com/2013/04/maybelline-vivid-lipstick-in-fushia.html" TargetMode="Externa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hyperlink" Target="http://www.kingdomi.com/graphics/89/Fashion%20Backgrounds/maybelline.htm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southernsavers.com/2013/04/weight-watchers-24-cash-back-through-ebates/" TargetMode="Externa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hyperlink" Target="http://couponstl.blogspot.com/2013/03/075-off-5-purchase-of-weight-watcher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foodpoisonjournal.com/foodborne-illness-outbreaks/subway-hit-with-another-foodborne-illness-outbreak-this-time-bacteria-not-viral/" TargetMode="Externa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hyperlink" Target="http://www.eastfieldcollege.edu/Subway/"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concierge.com/tools/blogs/unpacked/2011/04/endless-summer-ultimate-surf-package-laguna-beach-california.htm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stubai-zoo.com/news/2011_02_14_IouriPodladtchikov/IouriPodladtchikov.php?lang=en" TargetMode="Externa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hyperlink" Target="http://www.ahoodie.com/2011/09/02/quiksilver-desktop-wallpapers-new/"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coca-cola-art.com/2008/10/08/free-coca-cola-vectors/"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10633" y="2637370"/>
            <a:ext cx="7133938" cy="149037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atin typeface="Helvetica Neue"/>
                <a:cs typeface="Helvetica Neue"/>
              </a:rPr>
              <a:t>Entrepreneurship: Stories, Myths and Legends</a:t>
            </a:r>
            <a:endParaRPr lang="en-US" sz="4000" b="1" dirty="0">
              <a:latin typeface="Helvetica Neue"/>
              <a:cs typeface="Helvetica Neue"/>
            </a:endParaRPr>
          </a:p>
        </p:txBody>
      </p:sp>
      <p:pic>
        <p:nvPicPr>
          <p:cNvPr id="7" name="Picture 6" descr="EIG_Logo201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405" y="6164986"/>
            <a:ext cx="2205262" cy="567486"/>
          </a:xfrm>
          <a:prstGeom prst="rect">
            <a:avLst/>
          </a:prstGeom>
        </p:spPr>
      </p:pic>
      <p:sp>
        <p:nvSpPr>
          <p:cNvPr id="8" name="Rectangle 7"/>
          <p:cNvSpPr/>
          <p:nvPr/>
        </p:nvSpPr>
        <p:spPr>
          <a:xfrm>
            <a:off x="410633" y="2383927"/>
            <a:ext cx="3276349" cy="253444"/>
          </a:xfrm>
          <a:prstGeom prst="rect">
            <a:avLst/>
          </a:prstGeom>
          <a:solidFill>
            <a:srgbClr val="FFB3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10633" y="4367844"/>
            <a:ext cx="6950944" cy="923330"/>
          </a:xfrm>
          <a:prstGeom prst="rect">
            <a:avLst/>
          </a:prstGeom>
          <a:noFill/>
        </p:spPr>
        <p:txBody>
          <a:bodyPr wrap="square" rtlCol="0">
            <a:spAutoFit/>
          </a:bodyPr>
          <a:lstStyle/>
          <a:p>
            <a:r>
              <a:rPr lang="en-US" dirty="0" smtClean="0">
                <a:solidFill>
                  <a:srgbClr val="990033"/>
                </a:solidFill>
              </a:rPr>
              <a:t>					By</a:t>
            </a:r>
            <a:r>
              <a:rPr lang="en-US" dirty="0" smtClean="0">
                <a:solidFill>
                  <a:srgbClr val="990033"/>
                </a:solidFill>
              </a:rPr>
              <a:t>: 	Gordon McConnell</a:t>
            </a:r>
          </a:p>
          <a:p>
            <a:r>
              <a:rPr lang="en-US" dirty="0">
                <a:solidFill>
                  <a:srgbClr val="990033"/>
                </a:solidFill>
              </a:rPr>
              <a:t>	</a:t>
            </a:r>
            <a:r>
              <a:rPr lang="en-US" dirty="0" smtClean="0">
                <a:solidFill>
                  <a:srgbClr val="990033"/>
                </a:solidFill>
              </a:rPr>
              <a:t>					Assistant Vice-President </a:t>
            </a:r>
          </a:p>
          <a:p>
            <a:r>
              <a:rPr lang="en-US" dirty="0">
                <a:solidFill>
                  <a:srgbClr val="990033"/>
                </a:solidFill>
              </a:rPr>
              <a:t>	</a:t>
            </a:r>
            <a:r>
              <a:rPr lang="en-US" dirty="0" smtClean="0">
                <a:solidFill>
                  <a:srgbClr val="990033"/>
                </a:solidFill>
              </a:rPr>
              <a:t>					Entrepreneurship and Innovation </a:t>
            </a:r>
            <a:endParaRPr lang="en-US" dirty="0">
              <a:solidFill>
                <a:srgbClr val="990033"/>
              </a:solidFill>
            </a:endParaRPr>
          </a:p>
        </p:txBody>
      </p:sp>
      <p:sp>
        <p:nvSpPr>
          <p:cNvPr id="10" name="Title 1"/>
          <p:cNvSpPr txBox="1">
            <a:spLocks/>
          </p:cNvSpPr>
          <p:nvPr/>
        </p:nvSpPr>
        <p:spPr>
          <a:xfrm>
            <a:off x="410633" y="2225945"/>
            <a:ext cx="7772400" cy="56062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solidFill>
                  <a:schemeClr val="tx1">
                    <a:lumMod val="75000"/>
                    <a:lumOff val="25000"/>
                  </a:schemeClr>
                </a:solidFill>
                <a:latin typeface="Helvetica Neue"/>
                <a:cs typeface="Helvetica Neue"/>
              </a:rPr>
              <a:t>Entrepreneurship &amp; Innovation Group</a:t>
            </a:r>
            <a:endParaRPr lang="en-US" sz="1200" dirty="0">
              <a:solidFill>
                <a:schemeClr val="tx1">
                  <a:lumMod val="75000"/>
                  <a:lumOff val="25000"/>
                </a:schemeClr>
              </a:solidFill>
              <a:latin typeface="Helvetica Neue"/>
              <a:cs typeface="Helvetica Neue"/>
            </a:endParaRPr>
          </a:p>
        </p:txBody>
      </p:sp>
      <p:pic>
        <p:nvPicPr>
          <p:cNvPr id="1026" name="Picture 2" descr="C:\Users\gtmcconn\Desktop\Desktop2013\Logo and Photos\2013 Award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625" y="0"/>
            <a:ext cx="207737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267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64" y="234475"/>
            <a:ext cx="8739532" cy="374481"/>
          </a:xfrm>
        </p:spPr>
        <p:txBody>
          <a:bodyPr>
            <a:noAutofit/>
          </a:bodyPr>
          <a:lstStyle/>
          <a:p>
            <a:r>
              <a:rPr lang="en-US" sz="3200" i="1" dirty="0" smtClean="0"/>
              <a:t>Why are people getting into entrepreneurship?</a:t>
            </a:r>
            <a:endParaRPr lang="en-US" sz="3200" i="1" dirty="0"/>
          </a:p>
        </p:txBody>
      </p:sp>
      <p:sp>
        <p:nvSpPr>
          <p:cNvPr id="3" name="TextBox 2"/>
          <p:cNvSpPr txBox="1"/>
          <p:nvPr/>
        </p:nvSpPr>
        <p:spPr>
          <a:xfrm>
            <a:off x="196564" y="905480"/>
            <a:ext cx="8739531" cy="4524315"/>
          </a:xfrm>
          <a:prstGeom prst="rect">
            <a:avLst/>
          </a:prstGeom>
          <a:noFill/>
        </p:spPr>
        <p:txBody>
          <a:bodyPr wrap="square" rtlCol="0">
            <a:spAutoFit/>
          </a:bodyPr>
          <a:lstStyle/>
          <a:p>
            <a:pPr marL="285750" indent="-285750">
              <a:buFont typeface="Arial" pitchFamily="34" charset="0"/>
              <a:buChar char="•"/>
            </a:pPr>
            <a:r>
              <a:rPr lang="en-US" sz="3200" dirty="0" smtClean="0"/>
              <a:t>Costs are falling…. Off-the-shelf </a:t>
            </a:r>
            <a:r>
              <a:rPr lang="en-US" sz="3200" dirty="0" smtClean="0"/>
              <a:t>technologies &amp; platforms</a:t>
            </a:r>
            <a:endParaRPr lang="en-US" sz="3200" dirty="0" smtClean="0"/>
          </a:p>
          <a:p>
            <a:pPr marL="285750" indent="-285750">
              <a:buFont typeface="Arial" pitchFamily="34" charset="0"/>
              <a:buChar char="•"/>
            </a:pPr>
            <a:r>
              <a:rPr lang="en-US" sz="3200" dirty="0" smtClean="0"/>
              <a:t>Coding is being ‘democratized’ for internet startups</a:t>
            </a:r>
          </a:p>
          <a:p>
            <a:pPr marL="285750" indent="-285750">
              <a:buFont typeface="Arial" pitchFamily="34" charset="0"/>
              <a:buChar char="•"/>
            </a:pPr>
            <a:r>
              <a:rPr lang="en-US" sz="3200" dirty="0" smtClean="0"/>
              <a:t>Financial crash has made people re-assess their aims and futures</a:t>
            </a:r>
          </a:p>
          <a:p>
            <a:pPr marL="285750" indent="-285750">
              <a:buFont typeface="Arial" pitchFamily="34" charset="0"/>
              <a:buChar char="•"/>
            </a:pPr>
            <a:r>
              <a:rPr lang="en-US" sz="3200" dirty="0" smtClean="0"/>
              <a:t>No longer seen as a ‘crazy’ idea – now a real career choice</a:t>
            </a:r>
          </a:p>
          <a:p>
            <a:pPr marL="285750" indent="-285750">
              <a:buFont typeface="Arial" pitchFamily="34" charset="0"/>
              <a:buChar char="•"/>
            </a:pPr>
            <a:r>
              <a:rPr lang="en-US" sz="3200" dirty="0" smtClean="0"/>
              <a:t>Rapid </a:t>
            </a:r>
            <a:r>
              <a:rPr lang="en-US" sz="3200" dirty="0" smtClean="0"/>
              <a:t>growth of support structures </a:t>
            </a:r>
            <a:endParaRPr lang="en-US" sz="3200" dirty="0" smtClean="0"/>
          </a:p>
        </p:txBody>
      </p:sp>
    </p:spTree>
    <p:extLst>
      <p:ext uri="{BB962C8B-B14F-4D97-AF65-F5344CB8AC3E}">
        <p14:creationId xmlns:p14="http://schemas.microsoft.com/office/powerpoint/2010/main" val="328592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64" y="234475"/>
            <a:ext cx="8739532" cy="374481"/>
          </a:xfrm>
        </p:spPr>
        <p:txBody>
          <a:bodyPr>
            <a:noAutofit/>
          </a:bodyPr>
          <a:lstStyle/>
          <a:p>
            <a:r>
              <a:rPr lang="en-US" sz="3200" i="1" dirty="0" smtClean="0"/>
              <a:t>Trends</a:t>
            </a:r>
            <a:endParaRPr lang="en-US" sz="3200" i="1" dirty="0"/>
          </a:p>
        </p:txBody>
      </p:sp>
      <p:sp>
        <p:nvSpPr>
          <p:cNvPr id="3" name="TextBox 2"/>
          <p:cNvSpPr txBox="1"/>
          <p:nvPr/>
        </p:nvSpPr>
        <p:spPr>
          <a:xfrm>
            <a:off x="196564" y="905480"/>
            <a:ext cx="8739531" cy="5016758"/>
          </a:xfrm>
          <a:prstGeom prst="rect">
            <a:avLst/>
          </a:prstGeom>
          <a:noFill/>
        </p:spPr>
        <p:txBody>
          <a:bodyPr wrap="square" rtlCol="0">
            <a:spAutoFit/>
          </a:bodyPr>
          <a:lstStyle/>
          <a:p>
            <a:pPr marL="285750" indent="-285750">
              <a:buFont typeface="Arial" pitchFamily="34" charset="0"/>
              <a:buChar char="•"/>
            </a:pPr>
            <a:r>
              <a:rPr lang="en-US" sz="4000" dirty="0" smtClean="0"/>
              <a:t>Growth in hybrid business models e.g. Change.org, social enterprises</a:t>
            </a:r>
          </a:p>
          <a:p>
            <a:pPr marL="285750" indent="-285750">
              <a:buFont typeface="Arial" pitchFamily="34" charset="0"/>
              <a:buChar char="•"/>
            </a:pPr>
            <a:r>
              <a:rPr lang="en-US" sz="4000" dirty="0" smtClean="0"/>
              <a:t>Interest in physical products and manufacturing</a:t>
            </a:r>
          </a:p>
          <a:p>
            <a:pPr marL="285750" indent="-285750">
              <a:buFont typeface="Arial" pitchFamily="34" charset="0"/>
              <a:buChar char="•"/>
            </a:pPr>
            <a:r>
              <a:rPr lang="en-US" sz="4000" dirty="0" smtClean="0"/>
              <a:t>3D printing and Rapid Prototyping will revolutionize certain industries</a:t>
            </a:r>
          </a:p>
          <a:p>
            <a:pPr marL="285750" indent="-285750">
              <a:buFont typeface="Arial" pitchFamily="34" charset="0"/>
              <a:buChar char="•"/>
            </a:pPr>
            <a:r>
              <a:rPr lang="en-US" sz="4000" dirty="0" smtClean="0"/>
              <a:t>Crowd sourcing and crowd funding</a:t>
            </a:r>
          </a:p>
          <a:p>
            <a:pPr marL="285750" indent="-285750">
              <a:buFont typeface="Arial" pitchFamily="34" charset="0"/>
              <a:buChar char="•"/>
            </a:pPr>
            <a:r>
              <a:rPr lang="en-US" sz="4000" dirty="0" smtClean="0"/>
              <a:t>Health technologies, Big Data</a:t>
            </a:r>
          </a:p>
        </p:txBody>
      </p:sp>
    </p:spTree>
    <p:extLst>
      <p:ext uri="{BB962C8B-B14F-4D97-AF65-F5344CB8AC3E}">
        <p14:creationId xmlns:p14="http://schemas.microsoft.com/office/powerpoint/2010/main" val="2807260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7000" y="313951"/>
            <a:ext cx="8877300" cy="481012"/>
          </a:xfrm>
        </p:spPr>
        <p:txBody>
          <a:bodyPr>
            <a:noAutofit/>
          </a:bodyPr>
          <a:lstStyle/>
          <a:p>
            <a:r>
              <a:rPr lang="en-US" sz="3200" i="1" dirty="0" smtClean="0"/>
              <a:t>Rules for doing a high tech startup are the same … but….</a:t>
            </a:r>
          </a:p>
        </p:txBody>
      </p:sp>
      <p:sp>
        <p:nvSpPr>
          <p:cNvPr id="34819" name="Content Placeholder 2"/>
          <p:cNvSpPr>
            <a:spLocks noGrp="1"/>
          </p:cNvSpPr>
          <p:nvPr>
            <p:ph idx="1"/>
          </p:nvPr>
        </p:nvSpPr>
        <p:spPr>
          <a:xfrm>
            <a:off x="244475" y="1376039"/>
            <a:ext cx="8596313" cy="4875729"/>
          </a:xfrm>
        </p:spPr>
        <p:txBody>
          <a:bodyPr>
            <a:normAutofit fontScale="92500" lnSpcReduction="10000"/>
          </a:bodyPr>
          <a:lstStyle/>
          <a:p>
            <a:r>
              <a:rPr lang="en-US" sz="2400" dirty="0" smtClean="0">
                <a:latin typeface="Arial" charset="0"/>
              </a:rPr>
              <a:t>Internet or Web 2.0 are the ‘easiest’ to </a:t>
            </a:r>
            <a:r>
              <a:rPr lang="en-US" sz="2400" dirty="0" smtClean="0">
                <a:latin typeface="Arial" charset="0"/>
              </a:rPr>
              <a:t>advance</a:t>
            </a:r>
          </a:p>
          <a:p>
            <a:endParaRPr lang="en-US" sz="2400" dirty="0" smtClean="0">
              <a:latin typeface="Arial" charset="0"/>
            </a:endParaRPr>
          </a:p>
          <a:p>
            <a:r>
              <a:rPr lang="en-US" sz="2400" dirty="0" smtClean="0">
                <a:latin typeface="Arial" charset="0"/>
              </a:rPr>
              <a:t>Pure </a:t>
            </a:r>
            <a:r>
              <a:rPr lang="en-US" sz="2400" dirty="0" smtClean="0">
                <a:latin typeface="Arial" charset="0"/>
              </a:rPr>
              <a:t>software take a little longer</a:t>
            </a:r>
            <a:r>
              <a:rPr lang="en-US" sz="2400" dirty="0" smtClean="0">
                <a:latin typeface="Arial" charset="0"/>
              </a:rPr>
              <a:t>…</a:t>
            </a:r>
          </a:p>
          <a:p>
            <a:endParaRPr lang="en-US" sz="2400" dirty="0" smtClean="0">
              <a:latin typeface="Arial" charset="0"/>
            </a:endParaRPr>
          </a:p>
          <a:p>
            <a:r>
              <a:rPr lang="en-US" sz="2400" dirty="0" smtClean="0">
                <a:latin typeface="Arial" charset="0"/>
              </a:rPr>
              <a:t>Hardware generally takes a little longer than that and costs more for </a:t>
            </a:r>
            <a:r>
              <a:rPr lang="en-US" sz="2400" dirty="0" smtClean="0">
                <a:latin typeface="Arial" charset="0"/>
              </a:rPr>
              <a:t>development</a:t>
            </a:r>
          </a:p>
          <a:p>
            <a:endParaRPr lang="en-US" sz="2400" dirty="0" smtClean="0">
              <a:latin typeface="Arial" charset="0"/>
            </a:endParaRPr>
          </a:p>
          <a:p>
            <a:r>
              <a:rPr lang="en-US" sz="2400" dirty="0" smtClean="0">
                <a:latin typeface="Arial" charset="0"/>
              </a:rPr>
              <a:t>Medical devices take longer again and are also capital </a:t>
            </a:r>
            <a:r>
              <a:rPr lang="en-US" sz="2400" dirty="0" smtClean="0">
                <a:latin typeface="Arial" charset="0"/>
              </a:rPr>
              <a:t>intensive</a:t>
            </a:r>
          </a:p>
          <a:p>
            <a:endParaRPr lang="en-US" sz="2400" dirty="0" smtClean="0">
              <a:latin typeface="Arial" charset="0"/>
            </a:endParaRPr>
          </a:p>
          <a:p>
            <a:r>
              <a:rPr lang="en-US" sz="2400" dirty="0" smtClean="0">
                <a:latin typeface="Arial" charset="0"/>
              </a:rPr>
              <a:t>Biotech or </a:t>
            </a:r>
            <a:r>
              <a:rPr lang="en-US" sz="2400" dirty="0" err="1" smtClean="0">
                <a:latin typeface="Arial" charset="0"/>
              </a:rPr>
              <a:t>pharma</a:t>
            </a:r>
            <a:r>
              <a:rPr lang="en-US" sz="2400" dirty="0" smtClean="0">
                <a:latin typeface="Arial" charset="0"/>
              </a:rPr>
              <a:t> take the longest, are higher risk, take more investment but have high rewards </a:t>
            </a:r>
            <a:endParaRPr lang="en-US" sz="2400" dirty="0" smtClean="0">
              <a:latin typeface="Arial" charset="0"/>
            </a:endParaRPr>
          </a:p>
          <a:p>
            <a:endParaRPr lang="en-US" sz="2400" dirty="0" smtClean="0">
              <a:latin typeface="Arial" charset="0"/>
            </a:endParaRPr>
          </a:p>
          <a:p>
            <a:r>
              <a:rPr lang="en-US" sz="2400" dirty="0" smtClean="0">
                <a:latin typeface="Arial" charset="0"/>
              </a:rPr>
              <a:t>And there are non-traditional startups too….</a:t>
            </a:r>
          </a:p>
        </p:txBody>
      </p:sp>
    </p:spTree>
    <p:extLst>
      <p:ext uri="{BB962C8B-B14F-4D97-AF65-F5344CB8AC3E}">
        <p14:creationId xmlns:p14="http://schemas.microsoft.com/office/powerpoint/2010/main" val="3779412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ctrTitle"/>
          </p:nvPr>
        </p:nvSpPr>
        <p:spPr>
          <a:xfrm>
            <a:off x="457200" y="2257520"/>
            <a:ext cx="8229600" cy="765175"/>
          </a:xfrm>
        </p:spPr>
        <p:txBody>
          <a:bodyPr>
            <a:normAutofit fontScale="90000"/>
          </a:bodyPr>
          <a:lstStyle/>
          <a:p>
            <a:r>
              <a:rPr lang="en-US" sz="2800" dirty="0" smtClean="0">
                <a:latin typeface="Arial Black" charset="0"/>
                <a:ea typeface="Arial Black" charset="0"/>
                <a:cs typeface="Arial Black" charset="0"/>
              </a:rPr>
              <a:t>Question: Which would you invest in</a:t>
            </a:r>
            <a:br>
              <a:rPr lang="en-US" sz="2800" dirty="0" smtClean="0">
                <a:latin typeface="Arial Black" charset="0"/>
                <a:ea typeface="Arial Black" charset="0"/>
                <a:cs typeface="Arial Black" charset="0"/>
              </a:rPr>
            </a:br>
            <a:r>
              <a:rPr lang="en-US" dirty="0" smtClean="0">
                <a:latin typeface="Arial Black" charset="0"/>
                <a:ea typeface="Arial Black" charset="0"/>
                <a:cs typeface="Arial Black" charset="0"/>
              </a:rPr>
              <a:t/>
            </a:r>
            <a:br>
              <a:rPr lang="en-US" dirty="0" smtClean="0">
                <a:latin typeface="Arial Black" charset="0"/>
                <a:ea typeface="Arial Black" charset="0"/>
                <a:cs typeface="Arial Black" charset="0"/>
              </a:rPr>
            </a:br>
            <a:r>
              <a:rPr lang="en-US" sz="4889" dirty="0" smtClean="0">
                <a:latin typeface="Arial Black" charset="0"/>
                <a:ea typeface="Arial Black" charset="0"/>
                <a:cs typeface="Arial Black" charset="0"/>
              </a:rPr>
              <a:t>A. Great Idea, good team </a:t>
            </a:r>
            <a:br>
              <a:rPr lang="en-US" sz="4889" dirty="0" smtClean="0">
                <a:latin typeface="Arial Black" charset="0"/>
                <a:ea typeface="Arial Black" charset="0"/>
                <a:cs typeface="Arial Black" charset="0"/>
              </a:rPr>
            </a:br>
            <a:r>
              <a:rPr lang="en-US" sz="4889" dirty="0" smtClean="0">
                <a:latin typeface="Arial Black" charset="0"/>
                <a:ea typeface="Arial Black" charset="0"/>
                <a:cs typeface="Arial Black" charset="0"/>
              </a:rPr>
              <a:t>or</a:t>
            </a:r>
            <a:br>
              <a:rPr lang="en-US" sz="4889" dirty="0" smtClean="0">
                <a:latin typeface="Arial Black" charset="0"/>
                <a:ea typeface="Arial Black" charset="0"/>
                <a:cs typeface="Arial Black" charset="0"/>
              </a:rPr>
            </a:br>
            <a:r>
              <a:rPr lang="en-US" sz="4889" dirty="0" smtClean="0">
                <a:latin typeface="Arial Black" charset="0"/>
                <a:ea typeface="Arial Black" charset="0"/>
                <a:cs typeface="Arial Black" charset="0"/>
              </a:rPr>
              <a:t>B. Good idea, great team?</a:t>
            </a:r>
          </a:p>
        </p:txBody>
      </p:sp>
    </p:spTree>
    <p:extLst>
      <p:ext uri="{BB962C8B-B14F-4D97-AF65-F5344CB8AC3E}">
        <p14:creationId xmlns:p14="http://schemas.microsoft.com/office/powerpoint/2010/main" val="4174400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blogs-images.forbes.com/tomiogeron/files/2013/02/groupon-logo11.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19" y="1158535"/>
            <a:ext cx="2649768" cy="1145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0819" y="372862"/>
            <a:ext cx="8771138" cy="584775"/>
          </a:xfrm>
          <a:prstGeom prst="rect">
            <a:avLst/>
          </a:prstGeom>
          <a:noFill/>
        </p:spPr>
        <p:txBody>
          <a:bodyPr wrap="square" rtlCol="0">
            <a:spAutoFit/>
          </a:bodyPr>
          <a:lstStyle/>
          <a:p>
            <a:r>
              <a:rPr lang="en-US" sz="3200" i="1" dirty="0" smtClean="0"/>
              <a:t>Where they ended up was not where they started….</a:t>
            </a:r>
            <a:endParaRPr lang="en-US" sz="3200" i="1" dirty="0"/>
          </a:p>
        </p:txBody>
      </p:sp>
      <p:pic>
        <p:nvPicPr>
          <p:cNvPr id="10244" name="Picture 4" descr="https://encrypted-tbn2.gstatic.com/images?q=tbn:ANd9GcR7g-GjB-x74OXgk6ivkc99HWKeMNpho8-U2s1ck5HFff098y0PoQ">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03" y="5083415"/>
            <a:ext cx="2803232" cy="156596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firm-guide.com/wp-content/uploads/2013/07/Apple-Also-In-Queue-for-Surveillance-Requests-for-Disclosing-Customers-Information-Featured.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0485" y="4367815"/>
            <a:ext cx="2121763" cy="143120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mlbreports.files.wordpress.com/2012/03/a-mlb-paypal-3-23.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2290" y="2481307"/>
            <a:ext cx="2823100" cy="87047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lh4.googleusercontent.com/9Difi9bypu9-FoUsfFWpX6odYLLjXQk_q0aPxZBSFynecMOSLoKRKWRWIfZdXRGOdXMZCahrLBG6vWrwIeT-A26iDjTucgFVCP0Fuzr79BHW5kLJ3sw">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8117" y="1532876"/>
            <a:ext cx="1823033" cy="154175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www.bancmedia.com/wp-content/uploads/2013/08/twitter-logo.pn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1386" y="3485052"/>
            <a:ext cx="3070904" cy="103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919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127000" y="331788"/>
            <a:ext cx="8877300" cy="481012"/>
          </a:xfrm>
        </p:spPr>
        <p:txBody>
          <a:bodyPr/>
          <a:lstStyle/>
          <a:p>
            <a:r>
              <a:rPr lang="en-US" sz="2400" dirty="0" smtClean="0"/>
              <a:t>Startup Teams – Ability to </a:t>
            </a:r>
            <a:r>
              <a:rPr lang="en-US" sz="2400" dirty="0" smtClean="0"/>
              <a:t>‘Pivot’</a:t>
            </a:r>
            <a:endParaRPr lang="en-US" sz="2400" dirty="0" smtClean="0"/>
          </a:p>
        </p:txBody>
      </p:sp>
      <p:sp>
        <p:nvSpPr>
          <p:cNvPr id="116739" name="Content Placeholder 2"/>
          <p:cNvSpPr>
            <a:spLocks noGrp="1"/>
          </p:cNvSpPr>
          <p:nvPr>
            <p:ph idx="1"/>
          </p:nvPr>
        </p:nvSpPr>
        <p:spPr>
          <a:xfrm>
            <a:off x="293688" y="1029810"/>
            <a:ext cx="8497887" cy="5063965"/>
          </a:xfrm>
        </p:spPr>
        <p:txBody>
          <a:bodyPr>
            <a:normAutofit fontScale="92500" lnSpcReduction="20000"/>
          </a:bodyPr>
          <a:lstStyle/>
          <a:p>
            <a:r>
              <a:rPr lang="en-US" sz="2400" dirty="0" smtClean="0"/>
              <a:t>Many successful startups go through some form of a ‘pivot’, changing their direction when their first idea was not successful. </a:t>
            </a:r>
          </a:p>
          <a:p>
            <a:r>
              <a:rPr lang="en-US" sz="2400" dirty="0" smtClean="0"/>
              <a:t>For Example:</a:t>
            </a:r>
          </a:p>
          <a:p>
            <a:pPr lvl="1"/>
            <a:r>
              <a:rPr lang="en-US" sz="2400" dirty="0" smtClean="0"/>
              <a:t>PayPal was originally about beaming money between Palm Pilots</a:t>
            </a:r>
          </a:p>
          <a:p>
            <a:pPr lvl="1"/>
            <a:r>
              <a:rPr lang="en-US" sz="2400" dirty="0" smtClean="0"/>
              <a:t>YouTube was originally a video dating site</a:t>
            </a:r>
          </a:p>
          <a:p>
            <a:pPr lvl="1"/>
            <a:r>
              <a:rPr lang="en-US" sz="2400" dirty="0" smtClean="0"/>
              <a:t>Twitter was about Group SMS</a:t>
            </a:r>
          </a:p>
          <a:p>
            <a:pPr lvl="1"/>
            <a:r>
              <a:rPr lang="en-US" sz="2400" dirty="0" smtClean="0"/>
              <a:t>Groupon </a:t>
            </a:r>
            <a:r>
              <a:rPr lang="en-US" sz="2400" dirty="0" smtClean="0"/>
              <a:t>started as a website for collective political </a:t>
            </a:r>
            <a:r>
              <a:rPr lang="en-US" sz="2400" dirty="0" smtClean="0"/>
              <a:t>action</a:t>
            </a:r>
          </a:p>
          <a:p>
            <a:pPr lvl="1"/>
            <a:r>
              <a:rPr lang="en-US" sz="2400" dirty="0" smtClean="0"/>
              <a:t>The Google founders tried to sell the algorithm to other search engines</a:t>
            </a:r>
          </a:p>
          <a:p>
            <a:pPr lvl="1"/>
            <a:r>
              <a:rPr lang="en-US" sz="2400" dirty="0" smtClean="0"/>
              <a:t>Steve Jobs tried to get Atari and HP to take them and the original Apple on as a project</a:t>
            </a:r>
            <a:endParaRPr lang="en-US" sz="2400" dirty="0" smtClean="0"/>
          </a:p>
          <a:p>
            <a:pPr lvl="1"/>
            <a:endParaRPr lang="en-US" sz="2400" dirty="0" smtClean="0"/>
          </a:p>
          <a:p>
            <a:pPr lvl="1"/>
            <a:r>
              <a:rPr lang="en-US" sz="2400" dirty="0" smtClean="0"/>
              <a:t>Easier </a:t>
            </a:r>
            <a:r>
              <a:rPr lang="en-US" sz="2400" dirty="0" smtClean="0"/>
              <a:t>to switch models for </a:t>
            </a:r>
            <a:r>
              <a:rPr lang="en-US" sz="2400" dirty="0" smtClean="0"/>
              <a:t>software/internet/Apps than devices or </a:t>
            </a:r>
            <a:r>
              <a:rPr lang="en-US" sz="2400" dirty="0" smtClean="0"/>
              <a:t>biotech</a:t>
            </a:r>
          </a:p>
          <a:p>
            <a:pPr lvl="1"/>
            <a:r>
              <a:rPr lang="en-US" sz="2400" dirty="0" smtClean="0"/>
              <a:t>Early customer engagement often changes the business model, positioning, competitive advantage</a:t>
            </a:r>
            <a:endParaRPr lang="en-US" sz="2400" dirty="0" smtClean="0"/>
          </a:p>
        </p:txBody>
      </p:sp>
    </p:spTree>
    <p:extLst>
      <p:ext uri="{BB962C8B-B14F-4D97-AF65-F5344CB8AC3E}">
        <p14:creationId xmlns:p14="http://schemas.microsoft.com/office/powerpoint/2010/main" val="1474874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685800" y="255647"/>
            <a:ext cx="7772400" cy="546100"/>
          </a:xfrm>
          <a:noFill/>
        </p:spPr>
        <p:txBody>
          <a:bodyPr lIns="92075" tIns="46038" rIns="92075" bIns="46038">
            <a:noAutofit/>
          </a:bodyPr>
          <a:lstStyle/>
          <a:p>
            <a:r>
              <a:rPr lang="en-US" sz="3200" i="1" dirty="0"/>
              <a:t>Entrepreneurship is risky because…..?</a:t>
            </a:r>
          </a:p>
        </p:txBody>
      </p:sp>
      <p:sp>
        <p:nvSpPr>
          <p:cNvPr id="28676" name="Rectangle 3"/>
          <p:cNvSpPr>
            <a:spLocks noGrp="1" noChangeArrowheads="1"/>
          </p:cNvSpPr>
          <p:nvPr>
            <p:ph type="body" idx="1"/>
          </p:nvPr>
        </p:nvSpPr>
        <p:spPr>
          <a:xfrm>
            <a:off x="329885" y="1145219"/>
            <a:ext cx="8461550" cy="4884869"/>
          </a:xfrm>
          <a:noFill/>
        </p:spPr>
        <p:txBody>
          <a:bodyPr lIns="92075" tIns="46038" rIns="92075" bIns="46038">
            <a:normAutofit/>
          </a:bodyPr>
          <a:lstStyle/>
          <a:p>
            <a:r>
              <a:rPr lang="en-US" sz="2800" dirty="0">
                <a:latin typeface="Arial" charset="0"/>
              </a:rPr>
              <a:t>Few entrepreneurs actually know what they are doing</a:t>
            </a:r>
          </a:p>
          <a:p>
            <a:r>
              <a:rPr lang="en-US" sz="2800" dirty="0">
                <a:latin typeface="Arial" charset="0"/>
              </a:rPr>
              <a:t>They lack the methodology</a:t>
            </a:r>
          </a:p>
          <a:p>
            <a:r>
              <a:rPr lang="en-US" sz="2800" dirty="0">
                <a:latin typeface="Arial" charset="0"/>
              </a:rPr>
              <a:t>Management incompetence</a:t>
            </a:r>
          </a:p>
          <a:p>
            <a:r>
              <a:rPr lang="en-US" sz="2800" dirty="0">
                <a:latin typeface="Arial" charset="0"/>
              </a:rPr>
              <a:t>Poor financial control (cash flow!)</a:t>
            </a:r>
          </a:p>
          <a:p>
            <a:r>
              <a:rPr lang="en-US" sz="2800" dirty="0">
                <a:latin typeface="Arial" charset="0"/>
              </a:rPr>
              <a:t>Failure to develop a plan</a:t>
            </a:r>
          </a:p>
          <a:p>
            <a:r>
              <a:rPr lang="en-US" sz="2800" dirty="0">
                <a:latin typeface="Arial" charset="0"/>
              </a:rPr>
              <a:t>Uncontrolled growth (cash flow)</a:t>
            </a:r>
          </a:p>
          <a:p>
            <a:r>
              <a:rPr lang="en-US" sz="2800" dirty="0">
                <a:latin typeface="Arial" charset="0"/>
              </a:rPr>
              <a:t>Improper inventory control (cash flow)</a:t>
            </a:r>
          </a:p>
        </p:txBody>
      </p:sp>
    </p:spTree>
    <p:extLst>
      <p:ext uri="{BB962C8B-B14F-4D97-AF65-F5344CB8AC3E}">
        <p14:creationId xmlns:p14="http://schemas.microsoft.com/office/powerpoint/2010/main" val="3721684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2" y="168803"/>
            <a:ext cx="8802690" cy="1074737"/>
          </a:xfrm>
        </p:spPr>
        <p:txBody>
          <a:bodyPr>
            <a:normAutofit/>
          </a:bodyPr>
          <a:lstStyle/>
          <a:p>
            <a:r>
              <a:rPr lang="en-US" sz="3200" i="1" dirty="0" smtClean="0"/>
              <a:t>Entrepreneurship is a ‘Minority Sport’ that only suits certain types</a:t>
            </a:r>
            <a:endParaRPr lang="en-US" sz="3200" i="1" dirty="0"/>
          </a:p>
        </p:txBody>
      </p:sp>
      <p:sp>
        <p:nvSpPr>
          <p:cNvPr id="5" name="Rectangle 3"/>
          <p:cNvSpPr txBox="1">
            <a:spLocks noChangeArrowheads="1"/>
          </p:cNvSpPr>
          <p:nvPr/>
        </p:nvSpPr>
        <p:spPr>
          <a:xfrm>
            <a:off x="214311" y="1460500"/>
            <a:ext cx="8675688" cy="4929011"/>
          </a:xfrm>
          <a:prstGeom prst="rect">
            <a:avLst/>
          </a:prstGeom>
          <a:noFill/>
        </p:spPr>
        <p:txBody>
          <a:bodyPr vert="horz" lIns="92075" tIns="46038" rIns="92075" bIns="46038"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latin typeface="Arial" charset="0"/>
                <a:ea typeface="ＭＳ Ｐゴシック" charset="0"/>
                <a:cs typeface="ＭＳ Ｐゴシック" charset="0"/>
              </a:rPr>
              <a:t>Some Sobering Thoughts…</a:t>
            </a:r>
          </a:p>
          <a:p>
            <a:r>
              <a:rPr lang="en-US" dirty="0" smtClean="0">
                <a:latin typeface="Arial" charset="0"/>
                <a:ea typeface="ＭＳ Ｐゴシック" charset="0"/>
                <a:cs typeface="ＭＳ Ｐゴシック" charset="0"/>
              </a:rPr>
              <a:t>The average working week for a self employed person is 64 hours</a:t>
            </a:r>
          </a:p>
          <a:p>
            <a:r>
              <a:rPr lang="en-US" dirty="0" smtClean="0">
                <a:latin typeface="Arial" charset="0"/>
                <a:ea typeface="ＭＳ Ｐゴシック" charset="0"/>
                <a:cs typeface="ＭＳ Ｐゴシック" charset="0"/>
              </a:rPr>
              <a:t>Most people do not increase their income by becoming self employed</a:t>
            </a:r>
          </a:p>
          <a:p>
            <a:r>
              <a:rPr lang="en-US" dirty="0" smtClean="0">
                <a:latin typeface="Arial" charset="0"/>
                <a:ea typeface="ＭＳ Ｐゴシック" charset="0"/>
                <a:cs typeface="ＭＳ Ｐゴシック" charset="0"/>
              </a:rPr>
              <a:t>1 in 5 Entrepreneurs do not earn anything within the first 12 months</a:t>
            </a:r>
          </a:p>
          <a:p>
            <a:r>
              <a:rPr lang="en-US" dirty="0" smtClean="0">
                <a:latin typeface="Arial" charset="0"/>
                <a:ea typeface="ＭＳ Ｐゴシック" charset="0"/>
                <a:cs typeface="ＭＳ Ｐゴシック" charset="0"/>
              </a:rPr>
              <a:t>Support of the spouse or partner is critical (3 F</a:t>
            </a:r>
            <a:r>
              <a:rPr lang="ja-JP" altLang="en-US"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a:t>
            </a:r>
          </a:p>
          <a:p>
            <a:r>
              <a:rPr lang="en-US" dirty="0" smtClean="0">
                <a:latin typeface="Arial" charset="0"/>
                <a:ea typeface="ＭＳ Ｐゴシック" charset="0"/>
                <a:cs typeface="ＭＳ Ｐゴシック" charset="0"/>
              </a:rPr>
              <a:t>50% of all new businesses in fail in the first 12-24 months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20354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007"/>
          </a:xfrm>
        </p:spPr>
        <p:txBody>
          <a:bodyPr>
            <a:normAutofit/>
          </a:bodyPr>
          <a:lstStyle/>
          <a:p>
            <a:r>
              <a:rPr lang="en-US" sz="3200" dirty="0" smtClean="0"/>
              <a:t>Push the Team Idea </a:t>
            </a:r>
            <a:endParaRPr lang="en-US" sz="3200" dirty="0"/>
          </a:p>
        </p:txBody>
      </p:sp>
      <p:sp>
        <p:nvSpPr>
          <p:cNvPr id="3" name="Content Placeholder 2"/>
          <p:cNvSpPr>
            <a:spLocks noGrp="1"/>
          </p:cNvSpPr>
          <p:nvPr>
            <p:ph idx="1"/>
          </p:nvPr>
        </p:nvSpPr>
        <p:spPr>
          <a:xfrm>
            <a:off x="457200" y="1012054"/>
            <a:ext cx="8229600" cy="5114109"/>
          </a:xfrm>
        </p:spPr>
        <p:txBody>
          <a:bodyPr>
            <a:normAutofit fontScale="92500" lnSpcReduction="10000"/>
          </a:bodyPr>
          <a:lstStyle/>
          <a:p>
            <a:r>
              <a:rPr lang="en-IE" sz="3600" dirty="0">
                <a:latin typeface="Arial" charset="0"/>
                <a:ea typeface="ＭＳ Ｐゴシック" charset="0"/>
                <a:cs typeface="ＭＳ Ｐゴシック" charset="0"/>
              </a:rPr>
              <a:t>Nothing like the feeling of running your own business</a:t>
            </a:r>
            <a:r>
              <a:rPr lang="en-IE" sz="3600" dirty="0" smtClean="0">
                <a:latin typeface="Arial" charset="0"/>
                <a:ea typeface="ＭＳ Ｐゴシック" charset="0"/>
                <a:cs typeface="ＭＳ Ｐゴシック" charset="0"/>
              </a:rPr>
              <a:t>….</a:t>
            </a:r>
          </a:p>
          <a:p>
            <a:endParaRPr lang="en-IE" sz="3600" dirty="0">
              <a:latin typeface="Arial" charset="0"/>
              <a:ea typeface="ＭＳ Ｐゴシック" charset="0"/>
              <a:cs typeface="ＭＳ Ｐゴシック" charset="0"/>
            </a:endParaRPr>
          </a:p>
          <a:p>
            <a:r>
              <a:rPr lang="en-IE" sz="3600" dirty="0">
                <a:latin typeface="Arial" charset="0"/>
                <a:ea typeface="ＭＳ Ｐゴシック" charset="0"/>
                <a:cs typeface="ＭＳ Ｐゴシック" charset="0"/>
              </a:rPr>
              <a:t>But it takes commitment</a:t>
            </a:r>
            <a:r>
              <a:rPr lang="en-IE" sz="3600" dirty="0" smtClean="0">
                <a:latin typeface="Arial" charset="0"/>
                <a:ea typeface="ＭＳ Ｐゴシック" charset="0"/>
                <a:cs typeface="ＭＳ Ｐゴシック" charset="0"/>
              </a:rPr>
              <a:t>….</a:t>
            </a:r>
          </a:p>
          <a:p>
            <a:endParaRPr lang="en-IE" sz="3600" dirty="0">
              <a:latin typeface="Arial" charset="0"/>
              <a:ea typeface="ＭＳ Ｐゴシック" charset="0"/>
              <a:cs typeface="ＭＳ Ｐゴシック" charset="0"/>
            </a:endParaRPr>
          </a:p>
          <a:p>
            <a:r>
              <a:rPr lang="en-IE" sz="3600" dirty="0">
                <a:latin typeface="Arial" charset="0"/>
                <a:ea typeface="ＭＳ Ｐゴシック" charset="0"/>
                <a:cs typeface="ＭＳ Ｐゴシック" charset="0"/>
              </a:rPr>
              <a:t>…and you can’t do it alone</a:t>
            </a:r>
            <a:r>
              <a:rPr lang="en-IE" sz="3600" dirty="0" smtClean="0">
                <a:latin typeface="Arial" charset="0"/>
                <a:ea typeface="ＭＳ Ｐゴシック" charset="0"/>
                <a:cs typeface="ＭＳ Ｐゴシック" charset="0"/>
              </a:rPr>
              <a:t>….</a:t>
            </a:r>
          </a:p>
          <a:p>
            <a:endParaRPr lang="en-IE" sz="3600" dirty="0">
              <a:latin typeface="Arial" charset="0"/>
              <a:ea typeface="ＭＳ Ｐゴシック" charset="0"/>
              <a:cs typeface="ＭＳ Ｐゴシック" charset="0"/>
            </a:endParaRPr>
          </a:p>
          <a:p>
            <a:r>
              <a:rPr lang="en-IE" sz="3600" dirty="0">
                <a:latin typeface="Arial" charset="0"/>
                <a:ea typeface="ＭＳ Ｐゴシック" charset="0"/>
                <a:cs typeface="ＭＳ Ｐゴシック" charset="0"/>
              </a:rPr>
              <a:t>Investors look for TEAMs </a:t>
            </a:r>
            <a:r>
              <a:rPr lang="en-IE" sz="3600" dirty="0" smtClean="0">
                <a:latin typeface="Arial" charset="0"/>
                <a:ea typeface="ＭＳ Ｐゴシック" charset="0"/>
                <a:cs typeface="ＭＳ Ｐゴシック" charset="0"/>
              </a:rPr>
              <a:t>….who can ‘ship product’</a:t>
            </a:r>
            <a:endParaRPr lang="en-US" sz="3600" dirty="0"/>
          </a:p>
        </p:txBody>
      </p:sp>
    </p:spTree>
    <p:extLst>
      <p:ext uri="{BB962C8B-B14F-4D97-AF65-F5344CB8AC3E}">
        <p14:creationId xmlns:p14="http://schemas.microsoft.com/office/powerpoint/2010/main" val="2734231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0" y="2886711"/>
            <a:ext cx="9144000" cy="1470025"/>
          </a:xfrm>
        </p:spPr>
        <p:txBody>
          <a:bodyPr>
            <a:normAutofit fontScale="90000"/>
          </a:bodyPr>
          <a:lstStyle/>
          <a:p>
            <a:pPr algn="ctr"/>
            <a:r>
              <a:rPr lang="en-IE" sz="4000" dirty="0" smtClean="0">
                <a:latin typeface="Arial Black" charset="0"/>
                <a:ea typeface="Arial Black" charset="0"/>
                <a:cs typeface="Arial Black" charset="0"/>
              </a:rPr>
              <a:t>“Real Artists Ship!”</a:t>
            </a:r>
            <a:r>
              <a:rPr lang="en-IE" sz="6000" dirty="0" smtClean="0">
                <a:latin typeface="Arial Black" charset="0"/>
                <a:ea typeface="Arial Black" charset="0"/>
                <a:cs typeface="Arial Black" charset="0"/>
              </a:rPr>
              <a:t/>
            </a:r>
            <a:br>
              <a:rPr lang="en-IE" sz="6000" dirty="0" smtClean="0">
                <a:latin typeface="Arial Black" charset="0"/>
                <a:ea typeface="Arial Black" charset="0"/>
                <a:cs typeface="Arial Black" charset="0"/>
              </a:rPr>
            </a:br>
            <a:r>
              <a:rPr lang="en-IE" sz="4000" dirty="0" smtClean="0">
                <a:latin typeface="Arial Black" charset="0"/>
                <a:ea typeface="Arial Black" charset="0"/>
                <a:cs typeface="Arial Black" charset="0"/>
              </a:rPr>
              <a:t/>
            </a:r>
            <a:br>
              <a:rPr lang="en-IE" sz="4000" dirty="0" smtClean="0">
                <a:latin typeface="Arial Black" charset="0"/>
                <a:ea typeface="Arial Black" charset="0"/>
                <a:cs typeface="Arial Black" charset="0"/>
              </a:rPr>
            </a:br>
            <a:r>
              <a:rPr lang="en-IE" sz="4000" dirty="0" smtClean="0">
                <a:latin typeface="Arial Black" charset="0"/>
                <a:ea typeface="Arial Black" charset="0"/>
                <a:cs typeface="Arial Black" charset="0"/>
              </a:rPr>
              <a:t/>
            </a:r>
            <a:br>
              <a:rPr lang="en-IE" sz="4000" dirty="0" smtClean="0">
                <a:latin typeface="Arial Black" charset="0"/>
                <a:ea typeface="Arial Black" charset="0"/>
                <a:cs typeface="Arial Black" charset="0"/>
              </a:rPr>
            </a:br>
            <a:r>
              <a:rPr lang="en-IE" sz="2800" dirty="0" smtClean="0">
                <a:latin typeface="Arial Black" charset="0"/>
                <a:ea typeface="Arial Black" charset="0"/>
                <a:cs typeface="Arial Black" charset="0"/>
              </a:rPr>
              <a:t>Steve Jobs, Founder of Apple</a:t>
            </a:r>
            <a:endParaRPr lang="en-GB" sz="2800" dirty="0" smtClean="0">
              <a:latin typeface="Arial Black" charset="0"/>
              <a:ea typeface="Arial Black" charset="0"/>
              <a:cs typeface="Arial Black" charset="0"/>
            </a:endParaRPr>
          </a:p>
        </p:txBody>
      </p:sp>
    </p:spTree>
    <p:extLst>
      <p:ext uri="{BB962C8B-B14F-4D97-AF65-F5344CB8AC3E}">
        <p14:creationId xmlns:p14="http://schemas.microsoft.com/office/powerpoint/2010/main" val="1601702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81000" y="3048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Arial Black" charset="0"/>
                <a:ea typeface="Arial Black" charset="0"/>
                <a:cs typeface="Arial Black" charset="0"/>
              </a:rPr>
              <a:t>Who am I?</a:t>
            </a:r>
            <a:endParaRPr kumimoji="0" lang="en-US" sz="2400" b="1" i="0" u="none" strike="noStrike" kern="1200" cap="none" spc="0" normalizeH="0" baseline="0" noProof="0" dirty="0">
              <a:ln>
                <a:noFill/>
              </a:ln>
              <a:solidFill>
                <a:schemeClr val="tx1"/>
              </a:solidFill>
              <a:effectLst/>
              <a:uLnTx/>
              <a:uFillTx/>
              <a:latin typeface="Arial Black" charset="0"/>
              <a:ea typeface="Arial Black" charset="0"/>
              <a:cs typeface="Arial Black" charset="0"/>
            </a:endParaRPr>
          </a:p>
        </p:txBody>
      </p:sp>
      <p:sp>
        <p:nvSpPr>
          <p:cNvPr id="7" name="Rectangle 3"/>
          <p:cNvSpPr txBox="1">
            <a:spLocks noChangeArrowheads="1"/>
          </p:cNvSpPr>
          <p:nvPr/>
        </p:nvSpPr>
        <p:spPr bwMode="auto">
          <a:xfrm>
            <a:off x="152399" y="1233995"/>
            <a:ext cx="8893947" cy="50070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smtClean="0">
                <a:ln>
                  <a:noFill/>
                </a:ln>
                <a:effectLst/>
                <a:uLnTx/>
                <a:uFillTx/>
                <a:latin typeface="Arial"/>
                <a:ea typeface="ＭＳ Ｐゴシック" charset="-128"/>
                <a:cs typeface="Arial"/>
              </a:rPr>
              <a:t> First ‘startup</a:t>
            </a:r>
            <a:r>
              <a:rPr lang="en-US" sz="2400" dirty="0" smtClean="0">
                <a:latin typeface="Arial"/>
                <a:ea typeface="ＭＳ Ｐゴシック" charset="-128"/>
                <a:cs typeface="Arial"/>
              </a:rPr>
              <a:t>’ in college</a:t>
            </a:r>
            <a:r>
              <a:rPr kumimoji="0" lang="en-US" sz="2400" b="0" i="0" u="none" strike="noStrike" kern="1200" cap="none" spc="0" normalizeH="0" baseline="0" noProof="0" dirty="0" smtClean="0">
                <a:ln>
                  <a:noFill/>
                </a:ln>
                <a:effectLst/>
                <a:uLnTx/>
                <a:uFillTx/>
                <a:latin typeface="Arial"/>
                <a:ea typeface="ＭＳ Ｐゴシック" charset="-128"/>
                <a:cs typeface="Arial"/>
              </a:rPr>
              <a:t> </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smtClean="0">
                <a:ln>
                  <a:noFill/>
                </a:ln>
                <a:effectLst/>
                <a:uLnTx/>
                <a:uFillTx/>
                <a:latin typeface="Arial"/>
                <a:ea typeface="ＭＳ Ｐゴシック" charset="-128"/>
                <a:cs typeface="Arial"/>
              </a:rPr>
              <a:t> Started</a:t>
            </a:r>
            <a:r>
              <a:rPr kumimoji="0" lang="en-US" sz="2400" b="0" i="0" u="none" strike="noStrike" kern="1200" cap="none" spc="0" normalizeH="0" noProof="0" dirty="0" smtClean="0">
                <a:ln>
                  <a:noFill/>
                </a:ln>
                <a:effectLst/>
                <a:uLnTx/>
                <a:uFillTx/>
                <a:latin typeface="Arial"/>
                <a:ea typeface="ＭＳ Ｐゴシック" charset="-128"/>
                <a:cs typeface="Arial"/>
              </a:rPr>
              <a:t> career originally in marketing and PR</a:t>
            </a:r>
            <a:endParaRPr kumimoji="0" lang="en-US" sz="2400" b="0" i="0" u="none" strike="noStrike" kern="1200" cap="none" spc="0" normalizeH="0" baseline="0" noProof="0" dirty="0" smtClean="0">
              <a:ln>
                <a:noFill/>
              </a:ln>
              <a:effectLst/>
              <a:uLnTx/>
              <a:uFillTx/>
              <a:latin typeface="Arial"/>
              <a:ea typeface="ＭＳ Ｐゴシック" charset="-128"/>
              <a:cs typeface="Arial"/>
            </a:endParaRP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smtClean="0">
                <a:ln>
                  <a:noFill/>
                </a:ln>
                <a:effectLst/>
                <a:uLnTx/>
                <a:uFillTx/>
                <a:latin typeface="Arial"/>
                <a:ea typeface="ＭＳ Ｐゴシック" charset="-128"/>
                <a:cs typeface="Arial"/>
              </a:rPr>
              <a:t> </a:t>
            </a:r>
            <a:r>
              <a:rPr lang="en-US" sz="2400" dirty="0" smtClean="0">
                <a:latin typeface="Arial"/>
                <a:ea typeface="ＭＳ Ｐゴシック" charset="-128"/>
                <a:cs typeface="Arial"/>
              </a:rPr>
              <a:t>Various corporate roles e.g. </a:t>
            </a:r>
            <a:r>
              <a:rPr kumimoji="0" lang="en-US" sz="2400" b="0" i="0" u="none" strike="noStrike" kern="1200" cap="none" spc="0" normalizeH="0" baseline="0" noProof="0" dirty="0" smtClean="0">
                <a:ln>
                  <a:noFill/>
                </a:ln>
                <a:effectLst/>
                <a:uLnTx/>
                <a:uFillTx/>
                <a:latin typeface="Arial"/>
                <a:ea typeface="ＭＳ Ｐゴシック" charset="-128"/>
                <a:cs typeface="Arial"/>
              </a:rPr>
              <a:t>Westinghouse;</a:t>
            </a:r>
            <a:r>
              <a:rPr kumimoji="0" lang="en-US" sz="2400" b="0" i="0" u="none" strike="noStrike" kern="1200" cap="none" spc="0" normalizeH="0" noProof="0" dirty="0" smtClean="0">
                <a:ln>
                  <a:noFill/>
                </a:ln>
                <a:effectLst/>
                <a:uLnTx/>
                <a:uFillTx/>
                <a:latin typeface="Arial"/>
                <a:ea typeface="ＭＳ Ｐゴシック" charset="-128"/>
                <a:cs typeface="Arial"/>
              </a:rPr>
              <a:t> </a:t>
            </a:r>
            <a:r>
              <a:rPr kumimoji="0" lang="en-US" sz="2400" b="0" i="0" u="none" strike="noStrike" kern="1200" cap="none" spc="0" normalizeH="0" baseline="0" noProof="0" dirty="0" smtClean="0">
                <a:ln>
                  <a:noFill/>
                </a:ln>
                <a:effectLst/>
                <a:uLnTx/>
                <a:uFillTx/>
                <a:latin typeface="Arial"/>
                <a:ea typeface="ＭＳ Ｐゴシック" charset="-128"/>
                <a:cs typeface="Arial"/>
              </a:rPr>
              <a:t>Accenture; Strategy Practice</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smtClean="0">
                <a:ln>
                  <a:noFill/>
                </a:ln>
                <a:effectLst/>
                <a:uLnTx/>
                <a:uFillTx/>
                <a:latin typeface="Arial"/>
                <a:ea typeface="ＭＳ Ｐゴシック" charset="-128"/>
                <a:cs typeface="Arial"/>
              </a:rPr>
              <a:t> Two funded start-ups, early</a:t>
            </a:r>
            <a:r>
              <a:rPr kumimoji="0" lang="en-US" sz="2400" b="0" i="0" u="none" strike="noStrike" kern="1200" cap="none" spc="0" normalizeH="0" noProof="0" dirty="0" smtClean="0">
                <a:ln>
                  <a:noFill/>
                </a:ln>
                <a:effectLst/>
                <a:uLnTx/>
                <a:uFillTx/>
                <a:latin typeface="Arial"/>
                <a:ea typeface="ＭＳ Ｐゴシック" charset="-128"/>
                <a:cs typeface="Arial"/>
              </a:rPr>
              <a:t> stage venture capital, solopreneur</a:t>
            </a:r>
          </a:p>
          <a:p>
            <a:pPr lvl="0" fontAlgn="base">
              <a:spcBef>
                <a:spcPct val="20000"/>
              </a:spcBef>
              <a:spcAft>
                <a:spcPct val="0"/>
              </a:spcAft>
              <a:buFontTx/>
              <a:buChar char="•"/>
              <a:defRPr/>
            </a:pPr>
            <a:r>
              <a:rPr lang="en-US" sz="2400" dirty="0">
                <a:latin typeface="Arial"/>
                <a:ea typeface="ＭＳ Ｐゴシック" charset="-128"/>
                <a:cs typeface="Arial"/>
              </a:rPr>
              <a:t> </a:t>
            </a:r>
            <a:r>
              <a:rPr kumimoji="0" lang="en-US" sz="2400" b="0" i="0" u="none" strike="noStrike" kern="1200" cap="none" spc="0" normalizeH="0" baseline="0" noProof="0" dirty="0" smtClean="0">
                <a:ln>
                  <a:noFill/>
                </a:ln>
                <a:effectLst/>
                <a:uLnTx/>
                <a:uFillTx/>
                <a:latin typeface="Arial"/>
                <a:ea typeface="ＭＳ Ｐゴシック" charset="-128"/>
                <a:cs typeface="Arial"/>
              </a:rPr>
              <a:t>Dublin City University – </a:t>
            </a:r>
            <a:r>
              <a:rPr lang="en-US" sz="2400" dirty="0" smtClean="0">
                <a:latin typeface="Arial"/>
                <a:ea typeface="ＭＳ Ｐゴシック" charset="-128"/>
                <a:cs typeface="Arial"/>
              </a:rPr>
              <a:t>Head </a:t>
            </a:r>
            <a:r>
              <a:rPr lang="en-US" sz="2400" dirty="0">
                <a:latin typeface="Arial"/>
                <a:ea typeface="ＭＳ Ｐゴシック" charset="-128"/>
                <a:cs typeface="Arial"/>
              </a:rPr>
              <a:t>of </a:t>
            </a:r>
            <a:r>
              <a:rPr lang="en-US" sz="2400" dirty="0" smtClean="0">
                <a:latin typeface="Arial"/>
                <a:ea typeface="ＭＳ Ｐゴシック" charset="-128"/>
                <a:cs typeface="Arial"/>
              </a:rPr>
              <a:t>Strategy, </a:t>
            </a:r>
            <a:r>
              <a:rPr kumimoji="0" lang="en-US" sz="2400" b="0" i="0" u="none" strike="noStrike" kern="1200" cap="none" spc="0" normalizeH="0" baseline="0" noProof="0" dirty="0" smtClean="0">
                <a:ln>
                  <a:noFill/>
                </a:ln>
                <a:effectLst/>
                <a:uLnTx/>
                <a:uFillTx/>
                <a:latin typeface="Arial"/>
                <a:ea typeface="ＭＳ Ｐゴシック" charset="-128"/>
                <a:cs typeface="Arial"/>
              </a:rPr>
              <a:t>Chief</a:t>
            </a:r>
            <a:r>
              <a:rPr kumimoji="0" lang="en-US" sz="2400" b="0" i="0" u="none" strike="noStrike" kern="1200" cap="none" spc="0" normalizeH="0" noProof="0" dirty="0" smtClean="0">
                <a:ln>
                  <a:noFill/>
                </a:ln>
                <a:effectLst/>
                <a:uLnTx/>
                <a:uFillTx/>
                <a:latin typeface="Arial"/>
                <a:ea typeface="ＭＳ Ｐゴシック" charset="-128"/>
                <a:cs typeface="Arial"/>
              </a:rPr>
              <a:t> of Staff</a:t>
            </a:r>
            <a:endParaRPr kumimoji="0" lang="en-US" sz="2400" b="0" i="0" u="none" strike="noStrike" kern="1200" cap="none" spc="0" normalizeH="0" baseline="0" noProof="0" dirty="0" smtClean="0">
              <a:ln>
                <a:noFill/>
              </a:ln>
              <a:effectLst/>
              <a:uLnTx/>
              <a:uFillTx/>
              <a:latin typeface="Arial"/>
              <a:ea typeface="ＭＳ Ｐゴシック" charset="-128"/>
              <a:cs typeface="Arial"/>
            </a:endParaRP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smtClean="0">
                <a:ln>
                  <a:noFill/>
                </a:ln>
                <a:effectLst/>
                <a:uLnTx/>
                <a:uFillTx/>
                <a:latin typeface="Arial"/>
                <a:ea typeface="ＭＳ Ｐゴシック" charset="-128"/>
                <a:cs typeface="Arial"/>
              </a:rPr>
              <a:t> Ryan Academy for Entrepreneurship – Deputy-CEO</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smtClean="0">
                <a:ln>
                  <a:noFill/>
                </a:ln>
                <a:effectLst/>
                <a:uLnTx/>
                <a:uFillTx/>
                <a:latin typeface="Arial"/>
                <a:ea typeface="ＭＳ Ｐゴシック" charset="-128"/>
                <a:cs typeface="Arial"/>
              </a:rPr>
              <a:t> Founder/Director of the Propeller Venture</a:t>
            </a:r>
            <a:r>
              <a:rPr kumimoji="0" lang="en-US" sz="2400" b="0" i="0" u="none" strike="noStrike" kern="1200" cap="none" spc="0" normalizeH="0" noProof="0" dirty="0" smtClean="0">
                <a:ln>
                  <a:noFill/>
                </a:ln>
                <a:effectLst/>
                <a:uLnTx/>
                <a:uFillTx/>
                <a:latin typeface="Arial"/>
                <a:ea typeface="ＭＳ Ｐゴシック" charset="-128"/>
                <a:cs typeface="Arial"/>
              </a:rPr>
              <a:t> </a:t>
            </a:r>
            <a:r>
              <a:rPr kumimoji="0" lang="en-US" sz="2400" b="0" i="0" u="none" strike="noStrike" kern="1200" cap="none" spc="0" normalizeH="0" baseline="0" noProof="0" dirty="0" smtClean="0">
                <a:ln>
                  <a:noFill/>
                </a:ln>
                <a:effectLst/>
                <a:uLnTx/>
                <a:uFillTx/>
                <a:latin typeface="Arial"/>
                <a:ea typeface="ＭＳ Ｐゴシック" charset="-128"/>
                <a:cs typeface="Arial"/>
              </a:rPr>
              <a:t>Accelerator </a:t>
            </a:r>
          </a:p>
          <a:p>
            <a:pPr marL="0" marR="0" lvl="0" indent="0" algn="l" defTabSz="457200" rtl="0" eaLnBrk="1" fontAlgn="base" latinLnBrk="0" hangingPunct="1">
              <a:lnSpc>
                <a:spcPct val="100000"/>
              </a:lnSpc>
              <a:spcBef>
                <a:spcPct val="20000"/>
              </a:spcBef>
              <a:spcAft>
                <a:spcPct val="0"/>
              </a:spcAft>
              <a:buClrTx/>
              <a:buSzTx/>
              <a:buFontTx/>
              <a:buChar char="•"/>
              <a:tabLst/>
              <a:defRPr/>
            </a:pPr>
            <a:r>
              <a:rPr lang="en-US" sz="2400" dirty="0">
                <a:latin typeface="Arial"/>
                <a:ea typeface="ＭＳ Ｐゴシック" charset="-128"/>
                <a:cs typeface="Arial"/>
              </a:rPr>
              <a:t> </a:t>
            </a:r>
            <a:r>
              <a:rPr kumimoji="0" lang="en-US" sz="2400" b="0" i="0" u="none" strike="noStrike" kern="1200" cap="none" spc="0" normalizeH="0" baseline="0" noProof="0" dirty="0" smtClean="0">
                <a:ln>
                  <a:noFill/>
                </a:ln>
                <a:effectLst/>
                <a:uLnTx/>
                <a:uFillTx/>
                <a:latin typeface="Arial"/>
                <a:ea typeface="ＭＳ Ｐゴシック" charset="-128"/>
                <a:cs typeface="Arial"/>
              </a:rPr>
              <a:t>Taught entrepreneurship in</a:t>
            </a:r>
            <a:r>
              <a:rPr kumimoji="0" lang="en-US" sz="2400" b="0" i="0" u="none" strike="noStrike" kern="1200" cap="none" spc="0" normalizeH="0" noProof="0" dirty="0" smtClean="0">
                <a:ln>
                  <a:noFill/>
                </a:ln>
                <a:effectLst/>
                <a:uLnTx/>
                <a:uFillTx/>
                <a:latin typeface="Arial"/>
                <a:ea typeface="ＭＳ Ｐゴシック" charset="-128"/>
                <a:cs typeface="Arial"/>
              </a:rPr>
              <a:t> several Universities and Colleges</a:t>
            </a:r>
          </a:p>
          <a:p>
            <a:pPr marL="0" marR="0" lvl="0" indent="0" algn="l" defTabSz="457200" rtl="0" eaLnBrk="1" fontAlgn="base" latinLnBrk="0" hangingPunct="1">
              <a:lnSpc>
                <a:spcPct val="100000"/>
              </a:lnSpc>
              <a:spcBef>
                <a:spcPct val="20000"/>
              </a:spcBef>
              <a:spcAft>
                <a:spcPct val="0"/>
              </a:spcAft>
              <a:buClrTx/>
              <a:buSzTx/>
              <a:buFontTx/>
              <a:buChar char="•"/>
              <a:tabLst/>
              <a:defRPr/>
            </a:pPr>
            <a:r>
              <a:rPr lang="en-US" sz="2400" baseline="0" dirty="0" smtClean="0">
                <a:latin typeface="Arial"/>
                <a:ea typeface="ＭＳ Ｐゴシック" charset="-128"/>
                <a:cs typeface="Arial"/>
              </a:rPr>
              <a:t> Now</a:t>
            </a:r>
            <a:r>
              <a:rPr lang="en-US" sz="2400" dirty="0" smtClean="0">
                <a:latin typeface="Arial"/>
                <a:ea typeface="ＭＳ Ｐゴシック" charset="-128"/>
                <a:cs typeface="Arial"/>
              </a:rPr>
              <a:t> </a:t>
            </a:r>
            <a:r>
              <a:rPr lang="en-US" sz="2400" dirty="0" smtClean="0">
                <a:latin typeface="Arial"/>
                <a:ea typeface="ＭＳ Ｐゴシック" charset="-128"/>
                <a:cs typeface="Arial"/>
              </a:rPr>
              <a:t>head of the </a:t>
            </a:r>
            <a:r>
              <a:rPr lang="en-US" sz="2400" dirty="0" smtClean="0">
                <a:latin typeface="Arial"/>
                <a:ea typeface="ＭＳ Ｐゴシック" charset="-128"/>
                <a:cs typeface="Arial"/>
              </a:rPr>
              <a:t>ASU Entrepreneurship </a:t>
            </a:r>
            <a:r>
              <a:rPr lang="en-US" sz="2400" dirty="0" smtClean="0">
                <a:latin typeface="Arial"/>
                <a:ea typeface="ＭＳ Ｐゴシック" charset="-128"/>
                <a:cs typeface="Arial"/>
              </a:rPr>
              <a:t>and Innovation </a:t>
            </a:r>
            <a:r>
              <a:rPr lang="en-US" sz="2400" dirty="0" smtClean="0">
                <a:latin typeface="Arial"/>
                <a:ea typeface="ＭＳ Ｐゴシック" charset="-128"/>
                <a:cs typeface="Arial"/>
              </a:rPr>
              <a:t>Group</a:t>
            </a:r>
            <a:endParaRPr kumimoji="0" lang="en-US" sz="2400" b="0" i="0" u="none" strike="noStrike" kern="1200" cap="none" spc="0" normalizeH="0" baseline="0" noProof="0" dirty="0">
              <a:ln>
                <a:noFill/>
              </a:ln>
              <a:effectLst/>
              <a:uLnTx/>
              <a:uFillTx/>
              <a:latin typeface="Arial"/>
              <a:ea typeface="ＭＳ Ｐゴシック" charset="-128"/>
              <a:cs typeface="Arial"/>
            </a:endParaRPr>
          </a:p>
        </p:txBody>
      </p:sp>
      <p:pic>
        <p:nvPicPr>
          <p:cNvPr id="8" name="Picture 4"/>
          <p:cNvPicPr>
            <a:picLocks noChangeAspect="1" noChangeArrowheads="1"/>
          </p:cNvPicPr>
          <p:nvPr/>
        </p:nvPicPr>
        <p:blipFill>
          <a:blip r:embed="rId2"/>
          <a:srcRect l="40157" t="36165" r="41640" b="35043"/>
          <a:stretch>
            <a:fillRect/>
          </a:stretch>
        </p:blipFill>
        <p:spPr bwMode="auto">
          <a:xfrm>
            <a:off x="7201716" y="0"/>
            <a:ext cx="1942284" cy="1977855"/>
          </a:xfrm>
          <a:prstGeom prst="rect">
            <a:avLst/>
          </a:prstGeom>
          <a:noFill/>
          <a:ln w="9525">
            <a:noFill/>
            <a:miter lim="800000"/>
            <a:headEnd/>
            <a:tailEnd/>
          </a:ln>
        </p:spPr>
      </p:pic>
    </p:spTree>
    <p:extLst>
      <p:ext uri="{BB962C8B-B14F-4D97-AF65-F5344CB8AC3E}">
        <p14:creationId xmlns:p14="http://schemas.microsoft.com/office/powerpoint/2010/main" val="195737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266700" y="3186630"/>
            <a:ext cx="8877300" cy="481013"/>
          </a:xfrm>
        </p:spPr>
        <p:txBody>
          <a:bodyPr>
            <a:noAutofit/>
          </a:bodyPr>
          <a:lstStyle/>
          <a:p>
            <a:r>
              <a:rPr lang="en-US" sz="4400" dirty="0" smtClean="0"/>
              <a:t>Start with a broad view of the sector ….and look for the gaps</a:t>
            </a:r>
            <a:br>
              <a:rPr lang="en-US" sz="4400" dirty="0" smtClean="0"/>
            </a:br>
            <a:r>
              <a:rPr lang="en-US" sz="4400" dirty="0" smtClean="0"/>
              <a:t> </a:t>
            </a:r>
            <a:br>
              <a:rPr lang="en-US" sz="4400" dirty="0" smtClean="0"/>
            </a:br>
            <a:r>
              <a:rPr lang="en-US" sz="4400" dirty="0" smtClean="0"/>
              <a:t>Look for unfulfilled Needs</a:t>
            </a:r>
            <a:br>
              <a:rPr lang="en-US" sz="4400" dirty="0" smtClean="0"/>
            </a:br>
            <a:r>
              <a:rPr lang="en-US" sz="4400" dirty="0" smtClean="0"/>
              <a:t/>
            </a:r>
            <a:br>
              <a:rPr lang="en-US" sz="4400" dirty="0" smtClean="0"/>
            </a:br>
            <a:r>
              <a:rPr lang="en-US" sz="4400" dirty="0" smtClean="0"/>
              <a:t>Look for problems to be solved</a:t>
            </a:r>
            <a:br>
              <a:rPr lang="en-US" sz="4400" dirty="0" smtClean="0"/>
            </a:br>
            <a:r>
              <a:rPr lang="en-US" sz="4400" dirty="0"/>
              <a:t/>
            </a:r>
            <a:br>
              <a:rPr lang="en-US" sz="4400" dirty="0"/>
            </a:br>
            <a:r>
              <a:rPr lang="en-US" sz="4400" dirty="0" smtClean="0"/>
              <a:t>TALK to customers early</a:t>
            </a:r>
          </a:p>
        </p:txBody>
      </p:sp>
    </p:spTree>
    <p:extLst>
      <p:ext uri="{BB962C8B-B14F-4D97-AF65-F5344CB8AC3E}">
        <p14:creationId xmlns:p14="http://schemas.microsoft.com/office/powerpoint/2010/main" val="2703381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64" y="341815"/>
            <a:ext cx="8739532" cy="374481"/>
          </a:xfrm>
        </p:spPr>
        <p:txBody>
          <a:bodyPr>
            <a:normAutofit fontScale="90000"/>
          </a:bodyPr>
          <a:lstStyle/>
          <a:p>
            <a:r>
              <a:rPr lang="en-US" i="1" dirty="0" smtClean="0"/>
              <a:t>Business Plans versus </a:t>
            </a:r>
            <a:r>
              <a:rPr lang="en-US" i="1" dirty="0" smtClean="0"/>
              <a:t>Lean/BMC </a:t>
            </a:r>
            <a:r>
              <a:rPr lang="en-US" i="1" dirty="0" smtClean="0"/>
              <a:t>Startup</a:t>
            </a:r>
            <a:endParaRPr lang="en-US" i="1" dirty="0"/>
          </a:p>
        </p:txBody>
      </p:sp>
      <p:sp>
        <p:nvSpPr>
          <p:cNvPr id="3" name="Content Placeholder 2"/>
          <p:cNvSpPr>
            <a:spLocks noGrp="1"/>
          </p:cNvSpPr>
          <p:nvPr>
            <p:ph idx="1"/>
          </p:nvPr>
        </p:nvSpPr>
        <p:spPr>
          <a:xfrm>
            <a:off x="457200" y="1136342"/>
            <a:ext cx="8229600" cy="4989821"/>
          </a:xfrm>
        </p:spPr>
        <p:txBody>
          <a:bodyPr>
            <a:normAutofit lnSpcReduction="10000"/>
          </a:bodyPr>
          <a:lstStyle/>
          <a:p>
            <a:r>
              <a:rPr lang="en-US" sz="4000" dirty="0" smtClean="0"/>
              <a:t>Business plans are falling out of favor</a:t>
            </a:r>
          </a:p>
          <a:p>
            <a:r>
              <a:rPr lang="en-US" sz="4000" dirty="0" smtClean="0"/>
              <a:t>Being replaced by lean thinking including the Business Model </a:t>
            </a:r>
            <a:r>
              <a:rPr lang="en-US" sz="4000" dirty="0" smtClean="0"/>
              <a:t>Canvas (BMC) </a:t>
            </a:r>
            <a:endParaRPr lang="en-US" sz="4000" dirty="0" smtClean="0"/>
          </a:p>
          <a:p>
            <a:r>
              <a:rPr lang="en-US" sz="4000" dirty="0" smtClean="0"/>
              <a:t>BUT banks and funders still seek the 3-5 year business plan </a:t>
            </a:r>
          </a:p>
          <a:p>
            <a:r>
              <a:rPr lang="en-US" sz="4000" dirty="0" smtClean="0"/>
              <a:t>BMC</a:t>
            </a:r>
            <a:r>
              <a:rPr lang="en-US" sz="4000" dirty="0" smtClean="0"/>
              <a:t> </a:t>
            </a:r>
            <a:r>
              <a:rPr lang="en-US" sz="4000" dirty="0" smtClean="0"/>
              <a:t>can help develop a business plan easily</a:t>
            </a:r>
            <a:endParaRPr lang="en-US" sz="4000" dirty="0"/>
          </a:p>
        </p:txBody>
      </p:sp>
    </p:spTree>
    <p:extLst>
      <p:ext uri="{BB962C8B-B14F-4D97-AF65-F5344CB8AC3E}">
        <p14:creationId xmlns:p14="http://schemas.microsoft.com/office/powerpoint/2010/main" val="1989439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road to being a startup is not straight….</a:t>
            </a:r>
            <a:endParaRPr lang="en-US" dirty="0"/>
          </a:p>
        </p:txBody>
      </p:sp>
      <p:sp>
        <p:nvSpPr>
          <p:cNvPr id="3" name="Content Placeholder 2"/>
          <p:cNvSpPr>
            <a:spLocks noGrp="1"/>
          </p:cNvSpPr>
          <p:nvPr>
            <p:ph idx="1"/>
          </p:nvPr>
        </p:nvSpPr>
        <p:spPr/>
        <p:txBody>
          <a:bodyPr/>
          <a:lstStyle/>
          <a:p>
            <a:r>
              <a:rPr lang="en-US" dirty="0" smtClean="0"/>
              <a:t>Some entrepreneurs are ‘born’ to do a startup e.g. Richard Branson, Bill Gates</a:t>
            </a:r>
          </a:p>
          <a:p>
            <a:r>
              <a:rPr lang="en-US" dirty="0" smtClean="0"/>
              <a:t>Some fall into it by accident e.g. Steve Jobs</a:t>
            </a:r>
          </a:p>
          <a:p>
            <a:r>
              <a:rPr lang="en-US" dirty="0" smtClean="0"/>
              <a:t>Some wanted a particular product in a particular way e.g. Anita </a:t>
            </a:r>
            <a:r>
              <a:rPr lang="en-US" dirty="0" err="1" smtClean="0"/>
              <a:t>Roddick</a:t>
            </a:r>
            <a:endParaRPr lang="en-US" dirty="0" smtClean="0"/>
          </a:p>
          <a:p>
            <a:r>
              <a:rPr lang="en-US" dirty="0" smtClean="0"/>
              <a:t>Some developed college projects e.g. FedEx</a:t>
            </a:r>
          </a:p>
          <a:p>
            <a:r>
              <a:rPr lang="en-US" dirty="0" smtClean="0"/>
              <a:t>Some were research students in universities e.g. Google, Yahoo </a:t>
            </a:r>
          </a:p>
          <a:p>
            <a:endParaRPr lang="en-US" dirty="0"/>
          </a:p>
        </p:txBody>
      </p:sp>
    </p:spTree>
    <p:extLst>
      <p:ext uri="{BB962C8B-B14F-4D97-AF65-F5344CB8AC3E}">
        <p14:creationId xmlns:p14="http://schemas.microsoft.com/office/powerpoint/2010/main" val="3417083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Entrepreneurship – a story</a:t>
            </a:r>
            <a:endParaRPr lang="en-US" dirty="0"/>
          </a:p>
        </p:txBody>
      </p:sp>
    </p:spTree>
    <p:extLst>
      <p:ext uri="{BB962C8B-B14F-4D97-AF65-F5344CB8AC3E}">
        <p14:creationId xmlns:p14="http://schemas.microsoft.com/office/powerpoint/2010/main" val="1438797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0375" y="1951500"/>
            <a:ext cx="8193088" cy="1470025"/>
          </a:xfrm>
        </p:spPr>
        <p:txBody>
          <a:bodyPr rtlCol="0">
            <a:noAutofit/>
          </a:bodyPr>
          <a:lstStyle/>
          <a:p>
            <a:pPr algn="ctr" fontAlgn="auto">
              <a:spcAft>
                <a:spcPts val="0"/>
              </a:spcAft>
              <a:defRPr/>
            </a:pPr>
            <a:r>
              <a:rPr lang="en-US" sz="3200" dirty="0" smtClean="0">
                <a:ea typeface="+mj-ea"/>
                <a:cs typeface="+mj-cs"/>
              </a:rPr>
              <a:t>“The critical ingredient is getting off your butt and doing something. It's as simple as that. A lot of people have ideas, but there are few who decide to do something about them now. Not tomorrow. Not next week. But today. The true entrepreneur is a doer, not a dreamer.”</a:t>
            </a:r>
          </a:p>
        </p:txBody>
      </p:sp>
      <p:sp>
        <p:nvSpPr>
          <p:cNvPr id="21507" name="Subtitle 2"/>
          <p:cNvSpPr>
            <a:spLocks noGrp="1"/>
          </p:cNvSpPr>
          <p:nvPr>
            <p:ph type="subTitle" idx="1"/>
          </p:nvPr>
        </p:nvSpPr>
        <p:spPr>
          <a:xfrm>
            <a:off x="511175" y="4734628"/>
            <a:ext cx="8167688" cy="488950"/>
          </a:xfrm>
        </p:spPr>
        <p:txBody>
          <a:bodyPr>
            <a:normAutofit lnSpcReduction="10000"/>
          </a:bodyPr>
          <a:lstStyle/>
          <a:p>
            <a:pPr>
              <a:buFont typeface="Wingdings" charset="2"/>
              <a:buNone/>
              <a:defRPr/>
            </a:pPr>
            <a:r>
              <a:rPr lang="en-US" sz="2800" dirty="0" smtClean="0">
                <a:solidFill>
                  <a:srgbClr val="000000"/>
                </a:solidFill>
              </a:rPr>
              <a:t> Nolan Bushnell, founder of Atari</a:t>
            </a:r>
          </a:p>
        </p:txBody>
      </p:sp>
    </p:spTree>
    <p:extLst>
      <p:ext uri="{BB962C8B-B14F-4D97-AF65-F5344CB8AC3E}">
        <p14:creationId xmlns:p14="http://schemas.microsoft.com/office/powerpoint/2010/main" val="3340462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372" y="3158126"/>
            <a:ext cx="8469298" cy="707886"/>
          </a:xfrm>
          <a:prstGeom prst="rect">
            <a:avLst/>
          </a:prstGeom>
          <a:noFill/>
        </p:spPr>
        <p:txBody>
          <a:bodyPr wrap="square" rtlCol="0">
            <a:spAutoFit/>
          </a:bodyPr>
          <a:lstStyle/>
          <a:p>
            <a:r>
              <a:rPr lang="en-US" sz="4000" dirty="0" smtClean="0"/>
              <a:t>A journalist and an artist in 1977…..</a:t>
            </a:r>
            <a:endParaRPr lang="en-US" sz="4000" dirty="0"/>
          </a:p>
        </p:txBody>
      </p:sp>
    </p:spTree>
    <p:extLst>
      <p:ext uri="{BB962C8B-B14F-4D97-AF65-F5344CB8AC3E}">
        <p14:creationId xmlns:p14="http://schemas.microsoft.com/office/powerpoint/2010/main" val="4075863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2.cdn.turner.com/money/dam/assets/130226144905-how18-banana-republic-founders-620x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39" y="950265"/>
            <a:ext cx="7057748" cy="41455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5107" y="5104659"/>
            <a:ext cx="8265110" cy="1323439"/>
          </a:xfrm>
          <a:prstGeom prst="rect">
            <a:avLst/>
          </a:prstGeom>
          <a:noFill/>
        </p:spPr>
        <p:txBody>
          <a:bodyPr wrap="square" rtlCol="0">
            <a:spAutoFit/>
          </a:bodyPr>
          <a:lstStyle/>
          <a:p>
            <a:r>
              <a:rPr lang="en-US" sz="2000" b="1" dirty="0"/>
              <a:t>In the late 1970S Banana Republic pioneered a new form of storytelling as marketing, filling its catalogues with tales of jungle treks and safaris. Former journalists Mel and Patricia Ziegler, now 67 and 63, respectively, spun their yarns into retail gold.</a:t>
            </a:r>
            <a:endParaRPr lang="en-US" sz="2000" dirty="0"/>
          </a:p>
        </p:txBody>
      </p:sp>
    </p:spTree>
    <p:extLst>
      <p:ext uri="{BB962C8B-B14F-4D97-AF65-F5344CB8AC3E}">
        <p14:creationId xmlns:p14="http://schemas.microsoft.com/office/powerpoint/2010/main" val="3034714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564" y="976544"/>
            <a:ext cx="8739532" cy="5524288"/>
          </a:xfrm>
        </p:spPr>
        <p:txBody>
          <a:bodyPr>
            <a:normAutofit/>
          </a:bodyPr>
          <a:lstStyle/>
          <a:p>
            <a:pPr marL="0" indent="0" algn="ctr">
              <a:buNone/>
            </a:pPr>
            <a:r>
              <a:rPr lang="en-US" i="1" dirty="0" smtClean="0"/>
              <a:t>“We </a:t>
            </a:r>
            <a:r>
              <a:rPr lang="en-US" i="1" dirty="0"/>
              <a:t>came up with the idea of Banana Republic by fantasizing about the source of our merchandise</a:t>
            </a:r>
            <a:r>
              <a:rPr lang="en-US" i="1" dirty="0" smtClean="0"/>
              <a:t>.”</a:t>
            </a:r>
            <a:endParaRPr lang="en-US" i="1" dirty="0" smtClean="0"/>
          </a:p>
          <a:p>
            <a:pPr marL="0" indent="0" algn="ctr">
              <a:buNone/>
            </a:pPr>
            <a:endParaRPr lang="en-US" i="1" dirty="0" smtClean="0"/>
          </a:p>
          <a:p>
            <a:pPr marL="0" indent="0" algn="ctr">
              <a:buNone/>
            </a:pPr>
            <a:r>
              <a:rPr lang="en-US" i="1" dirty="0" smtClean="0"/>
              <a:t>“</a:t>
            </a:r>
            <a:r>
              <a:rPr lang="en-US" i="1" dirty="0" smtClean="0"/>
              <a:t>We'd </a:t>
            </a:r>
            <a:r>
              <a:rPr lang="en-US" i="1" dirty="0"/>
              <a:t>work until we were exhausted, go home, open the mail, and take the dollars from the envelopes to go to dinner</a:t>
            </a:r>
            <a:r>
              <a:rPr lang="en-US" i="1" dirty="0" smtClean="0"/>
              <a:t>.”</a:t>
            </a:r>
            <a:endParaRPr lang="en-US" i="1" dirty="0"/>
          </a:p>
        </p:txBody>
      </p:sp>
      <p:sp>
        <p:nvSpPr>
          <p:cNvPr id="4" name="TextBox 3"/>
          <p:cNvSpPr txBox="1"/>
          <p:nvPr/>
        </p:nvSpPr>
        <p:spPr>
          <a:xfrm>
            <a:off x="1012055" y="5758041"/>
            <a:ext cx="7972148" cy="307777"/>
          </a:xfrm>
          <a:prstGeom prst="rect">
            <a:avLst/>
          </a:prstGeom>
          <a:noFill/>
        </p:spPr>
        <p:txBody>
          <a:bodyPr wrap="square" rtlCol="0">
            <a:spAutoFit/>
          </a:bodyPr>
          <a:lstStyle/>
          <a:p>
            <a:pPr algn="ctr"/>
            <a:r>
              <a:rPr lang="en-US" sz="1400" i="1" dirty="0" smtClean="0"/>
              <a:t>These quotes are from </a:t>
            </a:r>
            <a:r>
              <a:rPr lang="en-US" sz="1400" i="1" dirty="0"/>
              <a:t>the March 18, 2013 issue of </a:t>
            </a:r>
            <a:r>
              <a:rPr lang="en-US" sz="1400" dirty="0" smtClean="0"/>
              <a:t>Fortune magazine</a:t>
            </a:r>
            <a:endParaRPr lang="en-US" sz="1400" dirty="0"/>
          </a:p>
        </p:txBody>
      </p:sp>
    </p:spTree>
    <p:extLst>
      <p:ext uri="{BB962C8B-B14F-4D97-AF65-F5344CB8AC3E}">
        <p14:creationId xmlns:p14="http://schemas.microsoft.com/office/powerpoint/2010/main" val="1399671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564" y="452761"/>
            <a:ext cx="8739532" cy="6187735"/>
          </a:xfrm>
        </p:spPr>
        <p:txBody>
          <a:bodyPr>
            <a:normAutofit/>
          </a:bodyPr>
          <a:lstStyle/>
          <a:p>
            <a:r>
              <a:rPr lang="en-US" dirty="0" smtClean="0"/>
              <a:t>By the end of 1982 the firm had $2.5 million sales (80% margins) with no outside </a:t>
            </a:r>
            <a:r>
              <a:rPr lang="en-US" dirty="0" smtClean="0"/>
              <a:t>investment</a:t>
            </a:r>
          </a:p>
          <a:p>
            <a:endParaRPr lang="en-US" dirty="0" smtClean="0"/>
          </a:p>
          <a:p>
            <a:r>
              <a:rPr lang="en-US" dirty="0" smtClean="0"/>
              <a:t>Gap </a:t>
            </a:r>
            <a:r>
              <a:rPr lang="en-US" dirty="0" smtClean="0"/>
              <a:t>buys Banana Republic in Feb 1983; start to create their own private label </a:t>
            </a:r>
            <a:r>
              <a:rPr lang="en-US" dirty="0" smtClean="0"/>
              <a:t>goods</a:t>
            </a:r>
          </a:p>
          <a:p>
            <a:endParaRPr lang="en-US" dirty="0" smtClean="0"/>
          </a:p>
          <a:p>
            <a:r>
              <a:rPr lang="en-US" dirty="0" smtClean="0"/>
              <a:t>By 1988 they had 100 stores and turnover of $250 </a:t>
            </a:r>
            <a:r>
              <a:rPr lang="en-US" dirty="0" smtClean="0"/>
              <a:t>million</a:t>
            </a:r>
          </a:p>
          <a:p>
            <a:endParaRPr lang="en-US" dirty="0" smtClean="0"/>
          </a:p>
          <a:p>
            <a:r>
              <a:rPr lang="en-US" dirty="0" smtClean="0"/>
              <a:t>They left after a disagreement on strategy with </a:t>
            </a:r>
            <a:r>
              <a:rPr lang="en-US" dirty="0" smtClean="0"/>
              <a:t>Gap</a:t>
            </a:r>
            <a:endParaRPr lang="en-US" dirty="0" smtClean="0"/>
          </a:p>
        </p:txBody>
      </p:sp>
    </p:spTree>
    <p:extLst>
      <p:ext uri="{BB962C8B-B14F-4D97-AF65-F5344CB8AC3E}">
        <p14:creationId xmlns:p14="http://schemas.microsoft.com/office/powerpoint/2010/main" val="547610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Lean and business model canvas</a:t>
            </a:r>
            <a:endParaRPr lang="en-US" dirty="0"/>
          </a:p>
        </p:txBody>
      </p:sp>
    </p:spTree>
    <p:extLst>
      <p:ext uri="{BB962C8B-B14F-4D97-AF65-F5344CB8AC3E}">
        <p14:creationId xmlns:p14="http://schemas.microsoft.com/office/powerpoint/2010/main" val="1426694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6395"/>
          </a:xfrm>
        </p:spPr>
        <p:txBody>
          <a:bodyPr>
            <a:normAutofit/>
          </a:bodyPr>
          <a:lstStyle/>
          <a:p>
            <a:r>
              <a:rPr lang="en-US" sz="3200" i="1" dirty="0" smtClean="0"/>
              <a:t>Arizona – Emerging Startup Ecosystem</a:t>
            </a:r>
            <a:endParaRPr lang="en-US" sz="3200" i="1" dirty="0"/>
          </a:p>
        </p:txBody>
      </p:sp>
      <p:sp>
        <p:nvSpPr>
          <p:cNvPr id="3" name="Content Placeholder 2"/>
          <p:cNvSpPr>
            <a:spLocks noGrp="1"/>
          </p:cNvSpPr>
          <p:nvPr>
            <p:ph idx="1"/>
          </p:nvPr>
        </p:nvSpPr>
        <p:spPr>
          <a:xfrm>
            <a:off x="71020" y="1065320"/>
            <a:ext cx="8851037" cy="5060843"/>
          </a:xfrm>
        </p:spPr>
        <p:txBody>
          <a:bodyPr>
            <a:normAutofit/>
          </a:bodyPr>
          <a:lstStyle/>
          <a:p>
            <a:r>
              <a:rPr lang="en-US" sz="1800" dirty="0" smtClean="0"/>
              <a:t>Arizona is a developing ecosystem – can adapt, adopt from Silicon Valley but you cannot replicate it</a:t>
            </a:r>
          </a:p>
          <a:p>
            <a:r>
              <a:rPr lang="en-US" sz="1800" dirty="0" smtClean="0"/>
              <a:t>State has 6.5 million people, 4 million in Greater Phoenix Area</a:t>
            </a:r>
          </a:p>
          <a:p>
            <a:r>
              <a:rPr lang="en-US" sz="1800" dirty="0" smtClean="0"/>
              <a:t>ASU has 73,000 students on 4 campuses – biggest single university in the US</a:t>
            </a:r>
          </a:p>
          <a:p>
            <a:r>
              <a:rPr lang="en-US" sz="1800" dirty="0" smtClean="0"/>
              <a:t>State has suffered badly from recession – one of the worst states for venture funding</a:t>
            </a:r>
            <a:endParaRPr lang="en-US" sz="1800" dirty="0"/>
          </a:p>
        </p:txBody>
      </p:sp>
      <p:pic>
        <p:nvPicPr>
          <p:cNvPr id="11266" name="Picture 2" descr="File:Arizona in United State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167" y="2689674"/>
            <a:ext cx="6178860" cy="348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71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423863" y="1451603"/>
            <a:ext cx="8361362" cy="3975100"/>
          </a:xfrm>
        </p:spPr>
        <p:txBody>
          <a:bodyPr>
            <a:normAutofit/>
          </a:bodyPr>
          <a:lstStyle/>
          <a:p>
            <a:r>
              <a:rPr lang="en-US" sz="3200" dirty="0" smtClean="0">
                <a:latin typeface="Arial Black" charset="0"/>
                <a:ea typeface="Arial Black" charset="0"/>
                <a:cs typeface="Arial Black" charset="0"/>
              </a:rPr>
              <a:t>I never perfected an invention that I did not think about in terms of the service it might give others... I find out what the world needs, then I proceed to invent</a:t>
            </a:r>
            <a:r>
              <a:rPr lang="en-IE" sz="2400" dirty="0" smtClean="0">
                <a:latin typeface="Arial Black" charset="0"/>
                <a:ea typeface="Arial Black" charset="0"/>
                <a:cs typeface="Arial Black" charset="0"/>
              </a:rPr>
              <a:t/>
            </a:r>
            <a:br>
              <a:rPr lang="en-IE" sz="2400" dirty="0" smtClean="0">
                <a:latin typeface="Arial Black" charset="0"/>
                <a:ea typeface="Arial Black" charset="0"/>
                <a:cs typeface="Arial Black" charset="0"/>
              </a:rPr>
            </a:br>
            <a:r>
              <a:rPr lang="en-IE" sz="2400" dirty="0" smtClean="0">
                <a:latin typeface="Arial Black" charset="0"/>
                <a:ea typeface="Arial Black" charset="0"/>
                <a:cs typeface="Arial Black" charset="0"/>
              </a:rPr>
              <a:t/>
            </a:r>
            <a:br>
              <a:rPr lang="en-IE" sz="2400" dirty="0" smtClean="0">
                <a:latin typeface="Arial Black" charset="0"/>
                <a:ea typeface="Arial Black" charset="0"/>
                <a:cs typeface="Arial Black" charset="0"/>
              </a:rPr>
            </a:br>
            <a:r>
              <a:rPr lang="en-US" sz="2400" dirty="0" smtClean="0">
                <a:latin typeface="Arial Black" charset="0"/>
                <a:ea typeface="Arial Black" charset="0"/>
                <a:cs typeface="Arial Black" charset="0"/>
              </a:rPr>
              <a:t>Thomas Edison, inventor and scientist</a:t>
            </a:r>
            <a:endParaRPr lang="en-GB" sz="2400" dirty="0" smtClean="0">
              <a:latin typeface="Arial Black" charset="0"/>
              <a:ea typeface="Arial Black" charset="0"/>
              <a:cs typeface="Arial Black" charset="0"/>
            </a:endParaRPr>
          </a:p>
        </p:txBody>
      </p:sp>
    </p:spTree>
    <p:extLst>
      <p:ext uri="{BB962C8B-B14F-4D97-AF65-F5344CB8AC3E}">
        <p14:creationId xmlns:p14="http://schemas.microsoft.com/office/powerpoint/2010/main" val="1729152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102"/>
            <a:ext cx="8229600" cy="746294"/>
          </a:xfrm>
        </p:spPr>
        <p:txBody>
          <a:bodyPr>
            <a:normAutofit fontScale="90000"/>
          </a:bodyPr>
          <a:lstStyle/>
          <a:p>
            <a:r>
              <a:rPr lang="en-US" sz="3200" dirty="0" smtClean="0"/>
              <a:t>Lean thinking states that a startup is ‘temporary organization’</a:t>
            </a:r>
            <a:endParaRPr lang="en-US" sz="3200" dirty="0"/>
          </a:p>
        </p:txBody>
      </p:sp>
      <p:sp>
        <p:nvSpPr>
          <p:cNvPr id="3" name="Content Placeholder 2"/>
          <p:cNvSpPr>
            <a:spLocks noGrp="1"/>
          </p:cNvSpPr>
          <p:nvPr>
            <p:ph idx="1"/>
          </p:nvPr>
        </p:nvSpPr>
        <p:spPr>
          <a:xfrm>
            <a:off x="457200" y="1420428"/>
            <a:ext cx="8229600" cy="4705736"/>
          </a:xfrm>
        </p:spPr>
        <p:txBody>
          <a:bodyPr>
            <a:normAutofit fontScale="92500" lnSpcReduction="10000"/>
          </a:bodyPr>
          <a:lstStyle/>
          <a:p>
            <a:r>
              <a:rPr lang="en-US" dirty="0" smtClean="0"/>
              <a:t>First we have untested hypothesis so we conduct a system of ‘search’ for a value proposition</a:t>
            </a:r>
          </a:p>
          <a:p>
            <a:r>
              <a:rPr lang="en-US" dirty="0" smtClean="0"/>
              <a:t>Use the business model canvas as a framework for testing these hypothesis with customers</a:t>
            </a:r>
          </a:p>
          <a:p>
            <a:r>
              <a:rPr lang="en-US" dirty="0" smtClean="0"/>
              <a:t>This means customer discovery (talking to, not selling to)</a:t>
            </a:r>
          </a:p>
          <a:p>
            <a:r>
              <a:rPr lang="en-US" dirty="0" smtClean="0"/>
              <a:t>Repetitive process as we glean more information </a:t>
            </a:r>
          </a:p>
          <a:p>
            <a:r>
              <a:rPr lang="en-US" dirty="0" smtClean="0"/>
              <a:t>This goes with agile development (software, engineering) in which we speed up product development (iterative, incrementally)</a:t>
            </a:r>
          </a:p>
        </p:txBody>
      </p:sp>
    </p:spTree>
    <p:extLst>
      <p:ext uri="{BB962C8B-B14F-4D97-AF65-F5344CB8AC3E}">
        <p14:creationId xmlns:p14="http://schemas.microsoft.com/office/powerpoint/2010/main" val="17808398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07" y="199768"/>
            <a:ext cx="8739532" cy="374481"/>
          </a:xfrm>
        </p:spPr>
        <p:txBody>
          <a:bodyPr>
            <a:normAutofit fontScale="90000"/>
          </a:bodyPr>
          <a:lstStyle/>
          <a:p>
            <a:r>
              <a:rPr lang="en-US" dirty="0" smtClean="0"/>
              <a:t>Objective of all this?</a:t>
            </a:r>
            <a:endParaRPr lang="en-US" dirty="0"/>
          </a:p>
        </p:txBody>
      </p:sp>
      <p:sp>
        <p:nvSpPr>
          <p:cNvPr id="3" name="Content Placeholder 2"/>
          <p:cNvSpPr>
            <a:spLocks noGrp="1"/>
          </p:cNvSpPr>
          <p:nvPr>
            <p:ph idx="1"/>
          </p:nvPr>
        </p:nvSpPr>
        <p:spPr>
          <a:xfrm>
            <a:off x="196564" y="958789"/>
            <a:ext cx="8739532" cy="5257958"/>
          </a:xfrm>
        </p:spPr>
        <p:txBody>
          <a:bodyPr>
            <a:normAutofit/>
          </a:bodyPr>
          <a:lstStyle/>
          <a:p>
            <a:r>
              <a:rPr lang="en-US" dirty="0" smtClean="0"/>
              <a:t>Our search for a business model will result in success (or we change direction or ‘pivot’)</a:t>
            </a:r>
          </a:p>
          <a:p>
            <a:r>
              <a:rPr lang="en-US" dirty="0" smtClean="0"/>
              <a:t>Find a value proposition backed by multiple customer interactions</a:t>
            </a:r>
          </a:p>
          <a:p>
            <a:r>
              <a:rPr lang="en-US" dirty="0" smtClean="0"/>
              <a:t>A </a:t>
            </a:r>
            <a:r>
              <a:rPr lang="en-US" u="sng" dirty="0" smtClean="0"/>
              <a:t>business model </a:t>
            </a:r>
            <a:r>
              <a:rPr lang="en-US" dirty="0" smtClean="0"/>
              <a:t>to allow us to deliver on this </a:t>
            </a:r>
            <a:r>
              <a:rPr lang="en-US" u="sng" dirty="0" smtClean="0"/>
              <a:t>value proposition</a:t>
            </a:r>
          </a:p>
          <a:p>
            <a:r>
              <a:rPr lang="en-US" dirty="0" smtClean="0"/>
              <a:t>That we have a </a:t>
            </a:r>
            <a:r>
              <a:rPr lang="en-US" u="sng" dirty="0" smtClean="0"/>
              <a:t>scalable business </a:t>
            </a:r>
            <a:r>
              <a:rPr lang="en-US" dirty="0" smtClean="0"/>
              <a:t>(depends on what you mean by this)</a:t>
            </a:r>
          </a:p>
          <a:p>
            <a:r>
              <a:rPr lang="en-US" dirty="0" smtClean="0"/>
              <a:t>That we can </a:t>
            </a:r>
            <a:r>
              <a:rPr lang="en-US" u="sng" dirty="0" smtClean="0"/>
              <a:t>get/keep/grow</a:t>
            </a:r>
            <a:r>
              <a:rPr lang="en-US" dirty="0" smtClean="0"/>
              <a:t> our customer base</a:t>
            </a:r>
          </a:p>
          <a:p>
            <a:endParaRPr lang="en-US" dirty="0" smtClean="0"/>
          </a:p>
        </p:txBody>
      </p:sp>
    </p:spTree>
    <p:extLst>
      <p:ext uri="{BB962C8B-B14F-4D97-AF65-F5344CB8AC3E}">
        <p14:creationId xmlns:p14="http://schemas.microsoft.com/office/powerpoint/2010/main" val="26409471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309563" y="1225118"/>
            <a:ext cx="8745660" cy="5010582"/>
          </a:xfrm>
        </p:spPr>
        <p:txBody>
          <a:bodyPr>
            <a:normAutofit/>
          </a:bodyPr>
          <a:lstStyle/>
          <a:p>
            <a:r>
              <a:rPr lang="en-US" sz="2800" dirty="0" smtClean="0">
                <a:latin typeface="Arial" charset="0"/>
                <a:ea typeface="ＭＳ Ｐゴシック" charset="0"/>
                <a:cs typeface="ＭＳ Ｐゴシック" charset="0"/>
              </a:rPr>
              <a:t>Lean Thinking suits evolutionary product innovation</a:t>
            </a:r>
          </a:p>
          <a:p>
            <a:endParaRPr lang="en-US" sz="2800" dirty="0" smtClean="0">
              <a:latin typeface="Arial" charset="0"/>
              <a:ea typeface="ＭＳ Ｐゴシック" charset="0"/>
              <a:cs typeface="ＭＳ Ｐゴシック" charset="0"/>
            </a:endParaRPr>
          </a:p>
          <a:p>
            <a:r>
              <a:rPr lang="en-US" sz="2800" dirty="0" smtClean="0">
                <a:latin typeface="Arial" charset="0"/>
                <a:ea typeface="ＭＳ Ｐゴシック" charset="0"/>
                <a:cs typeface="ＭＳ Ｐゴシック" charset="0"/>
              </a:rPr>
              <a:t>Less applicable for radical product innovation</a:t>
            </a:r>
          </a:p>
          <a:p>
            <a:endParaRPr lang="en-US" sz="2800" dirty="0" smtClean="0">
              <a:latin typeface="Arial" charset="0"/>
              <a:ea typeface="ＭＳ Ｐゴシック" charset="0"/>
              <a:cs typeface="ＭＳ Ｐゴシック" charset="0"/>
            </a:endParaRPr>
          </a:p>
          <a:p>
            <a:r>
              <a:rPr lang="en-US" sz="2800" dirty="0" smtClean="0">
                <a:latin typeface="Arial" charset="0"/>
                <a:ea typeface="ＭＳ Ｐゴシック" charset="0"/>
                <a:cs typeface="ＭＳ Ｐゴシック" charset="0"/>
              </a:rPr>
              <a:t>Business Model Canvas is a useful tool</a:t>
            </a:r>
          </a:p>
          <a:p>
            <a:endParaRPr lang="en-US" sz="2800" dirty="0" smtClean="0">
              <a:latin typeface="Arial" charset="0"/>
              <a:ea typeface="ＭＳ Ｐゴシック" charset="0"/>
              <a:cs typeface="ＭＳ Ｐゴシック" charset="0"/>
            </a:endParaRPr>
          </a:p>
          <a:p>
            <a:r>
              <a:rPr lang="en-US" sz="2800" dirty="0" smtClean="0">
                <a:latin typeface="Arial" charset="0"/>
                <a:ea typeface="ＭＳ Ｐゴシック" charset="0"/>
                <a:cs typeface="ＭＳ Ｐゴシック" charset="0"/>
              </a:rPr>
              <a:t>Has some weaknesses </a:t>
            </a:r>
            <a:endParaRPr lang="en-US" sz="2800" dirty="0">
              <a:latin typeface="Arial" charset="0"/>
              <a:ea typeface="ＭＳ Ｐゴシック" charset="0"/>
              <a:cs typeface="ＭＳ Ｐゴシック" charset="0"/>
            </a:endParaRPr>
          </a:p>
        </p:txBody>
      </p:sp>
      <p:sp>
        <p:nvSpPr>
          <p:cNvPr id="48132" name="Slide Number Placeholder 3"/>
          <p:cNvSpPr>
            <a:spLocks noGrp="1"/>
          </p:cNvSpPr>
          <p:nvPr>
            <p:ph type="sldNum" sz="quarter" idx="4294967295"/>
          </p:nvPr>
        </p:nvSpPr>
        <p:spPr>
          <a:xfrm>
            <a:off x="3619500" y="6559550"/>
            <a:ext cx="1905000" cy="2778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fld id="{9AC8CDF9-E778-DE47-83F7-AB95D60C3B82}" type="slidenum">
              <a:rPr lang="en-US" sz="1000"/>
              <a:pPr/>
              <a:t>33</a:t>
            </a:fld>
            <a:endParaRPr lang="en-US" sz="1000"/>
          </a:p>
        </p:txBody>
      </p:sp>
    </p:spTree>
    <p:extLst>
      <p:ext uri="{BB962C8B-B14F-4D97-AF65-F5344CB8AC3E}">
        <p14:creationId xmlns:p14="http://schemas.microsoft.com/office/powerpoint/2010/main" val="641895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55613" y="1025525"/>
            <a:ext cx="8304212" cy="4687888"/>
          </a:xfrm>
        </p:spPr>
        <p:txBody>
          <a:bodyPr/>
          <a:lstStyle/>
          <a:p>
            <a:pPr>
              <a:buFont typeface="Wingdings" charset="2"/>
              <a:buNone/>
            </a:pPr>
            <a:r>
              <a:rPr lang="en-US" i="1" dirty="0" smtClean="0">
                <a:latin typeface="Arial" charset="0"/>
              </a:rPr>
              <a:t>	</a:t>
            </a:r>
            <a:r>
              <a:rPr lang="en-US" sz="4400" i="1" dirty="0" smtClean="0">
                <a:latin typeface="Arial" charset="0"/>
              </a:rPr>
              <a:t>“The greatest risk is not in the development of new products, but the development of customers and markets.”</a:t>
            </a:r>
          </a:p>
          <a:p>
            <a:pPr>
              <a:buFont typeface="Wingdings" charset="2"/>
              <a:buNone/>
            </a:pPr>
            <a:endParaRPr lang="en-US" dirty="0">
              <a:latin typeface="Arial" charset="0"/>
            </a:endParaRPr>
          </a:p>
          <a:p>
            <a:pPr>
              <a:buFont typeface="Wingdings" charset="2"/>
              <a:buNone/>
            </a:pPr>
            <a:r>
              <a:rPr lang="en-US" dirty="0" smtClean="0">
                <a:latin typeface="Arial" charset="0"/>
              </a:rPr>
              <a:t>STEVE BLANK</a:t>
            </a:r>
          </a:p>
          <a:p>
            <a:pPr>
              <a:buFont typeface="Wingdings" charset="2"/>
              <a:buNone/>
            </a:pPr>
            <a:r>
              <a:rPr lang="en-US" dirty="0" smtClean="0">
                <a:latin typeface="Arial" charset="0"/>
              </a:rPr>
              <a:t>The Four Steps to the Epiphany</a:t>
            </a:r>
          </a:p>
        </p:txBody>
      </p:sp>
    </p:spTree>
    <p:extLst>
      <p:ext uri="{BB962C8B-B14F-4D97-AF65-F5344CB8AC3E}">
        <p14:creationId xmlns:p14="http://schemas.microsoft.com/office/powerpoint/2010/main" val="220380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Myths we tell ourselves</a:t>
            </a:r>
            <a:endParaRPr lang="en-US" dirty="0"/>
          </a:p>
        </p:txBody>
      </p:sp>
    </p:spTree>
    <p:extLst>
      <p:ext uri="{BB962C8B-B14F-4D97-AF65-F5344CB8AC3E}">
        <p14:creationId xmlns:p14="http://schemas.microsoft.com/office/powerpoint/2010/main" val="35859469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87" y="3342469"/>
            <a:ext cx="8739532" cy="374481"/>
          </a:xfrm>
        </p:spPr>
        <p:txBody>
          <a:bodyPr>
            <a:noAutofit/>
          </a:bodyPr>
          <a:lstStyle/>
          <a:p>
            <a:r>
              <a:rPr lang="en-US" sz="4000" i="1" dirty="0" smtClean="0"/>
              <a:t>The world of entrepreneurship is full of myths and half truths</a:t>
            </a:r>
            <a:endParaRPr lang="en-US" sz="4000" i="1" dirty="0"/>
          </a:p>
        </p:txBody>
      </p:sp>
    </p:spTree>
    <p:extLst>
      <p:ext uri="{BB962C8B-B14F-4D97-AF65-F5344CB8AC3E}">
        <p14:creationId xmlns:p14="http://schemas.microsoft.com/office/powerpoint/2010/main" val="32338214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do entrepreneurial ideas come from?</a:t>
            </a:r>
            <a:endParaRPr lang="en-US" dirty="0"/>
          </a:p>
        </p:txBody>
      </p:sp>
      <p:sp>
        <p:nvSpPr>
          <p:cNvPr id="3" name="Content Placeholder 2"/>
          <p:cNvSpPr>
            <a:spLocks noGrp="1"/>
          </p:cNvSpPr>
          <p:nvPr>
            <p:ph idx="1"/>
          </p:nvPr>
        </p:nvSpPr>
        <p:spPr>
          <a:xfrm>
            <a:off x="168677" y="1600200"/>
            <a:ext cx="8788892" cy="4525963"/>
          </a:xfrm>
        </p:spPr>
        <p:txBody>
          <a:bodyPr>
            <a:normAutofit fontScale="77500" lnSpcReduction="20000"/>
          </a:bodyPr>
          <a:lstStyle/>
          <a:p>
            <a:r>
              <a:rPr lang="en-US" dirty="0" smtClean="0"/>
              <a:t>Passion </a:t>
            </a:r>
          </a:p>
          <a:p>
            <a:pPr marL="0" indent="0">
              <a:buNone/>
            </a:pPr>
            <a:r>
              <a:rPr lang="en-US" dirty="0"/>
              <a:t>	</a:t>
            </a:r>
            <a:r>
              <a:rPr lang="en-US" dirty="0" smtClean="0"/>
              <a:t>	</a:t>
            </a:r>
            <a:r>
              <a:rPr lang="en-US" dirty="0" smtClean="0"/>
              <a:t>“I Love doing this…”</a:t>
            </a:r>
            <a:endParaRPr lang="en-US" dirty="0" smtClean="0"/>
          </a:p>
          <a:p>
            <a:endParaRPr lang="en-US" dirty="0" smtClean="0"/>
          </a:p>
          <a:p>
            <a:r>
              <a:rPr lang="en-US" dirty="0" smtClean="0"/>
              <a:t>Opportunity </a:t>
            </a:r>
          </a:p>
          <a:p>
            <a:pPr marL="0" indent="0">
              <a:buNone/>
            </a:pPr>
            <a:r>
              <a:rPr lang="en-US" dirty="0"/>
              <a:t>	</a:t>
            </a:r>
            <a:r>
              <a:rPr lang="en-US" dirty="0" smtClean="0"/>
              <a:t>	</a:t>
            </a:r>
            <a:r>
              <a:rPr lang="en-US" dirty="0" smtClean="0"/>
              <a:t>“There is a gap that needs to be filled’</a:t>
            </a:r>
            <a:endParaRPr lang="en-US" dirty="0" smtClean="0"/>
          </a:p>
          <a:p>
            <a:endParaRPr lang="en-US" dirty="0" smtClean="0"/>
          </a:p>
          <a:p>
            <a:r>
              <a:rPr lang="en-US" dirty="0" smtClean="0"/>
              <a:t>Despair </a:t>
            </a:r>
            <a:endParaRPr lang="en-US" dirty="0" smtClean="0"/>
          </a:p>
          <a:p>
            <a:pPr lvl="1"/>
            <a:r>
              <a:rPr lang="en-US" dirty="0" smtClean="0"/>
              <a:t>Small ‘d’ – “This is annoying…” – Apps</a:t>
            </a:r>
          </a:p>
          <a:p>
            <a:pPr lvl="1"/>
            <a:r>
              <a:rPr lang="en-US" dirty="0" smtClean="0"/>
              <a:t>Big ‘D’ – “This shouldn’t be happening…” – Social enterprises </a:t>
            </a:r>
            <a:endParaRPr lang="en-US" dirty="0" smtClean="0"/>
          </a:p>
          <a:p>
            <a:endParaRPr lang="en-US" dirty="0"/>
          </a:p>
          <a:p>
            <a:r>
              <a:rPr lang="en-US" dirty="0" smtClean="0"/>
              <a:t>Situational </a:t>
            </a:r>
          </a:p>
          <a:p>
            <a:pPr lvl="1"/>
            <a:r>
              <a:rPr lang="en-US" dirty="0" smtClean="0"/>
              <a:t>Unemployment, change in life</a:t>
            </a:r>
            <a:endParaRPr lang="en-US" dirty="0"/>
          </a:p>
        </p:txBody>
      </p:sp>
    </p:spTree>
    <p:extLst>
      <p:ext uri="{BB962C8B-B14F-4D97-AF65-F5344CB8AC3E}">
        <p14:creationId xmlns:p14="http://schemas.microsoft.com/office/powerpoint/2010/main" val="2070888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48040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66077" y="265761"/>
            <a:ext cx="8229600" cy="1143000"/>
          </a:xfrm>
        </p:spPr>
        <p:txBody>
          <a:bodyPr>
            <a:normAutofit fontScale="90000"/>
          </a:bodyPr>
          <a:lstStyle/>
          <a:p>
            <a:r>
              <a:rPr lang="en-US" dirty="0" smtClean="0"/>
              <a:t>People often start with what they like….even broken laser pointers….in 1995</a:t>
            </a:r>
          </a:p>
        </p:txBody>
      </p:sp>
      <p:sp>
        <p:nvSpPr>
          <p:cNvPr id="59395" name="Slide Number Placeholder 3"/>
          <p:cNvSpPr>
            <a:spLocks noGrp="1"/>
          </p:cNvSpPr>
          <p:nvPr>
            <p:ph type="sldNum" sz="quarter" idx="12"/>
          </p:nvPr>
        </p:nvSpPr>
        <p:spPr>
          <a:xfrm>
            <a:off x="685800" y="6400800"/>
            <a:ext cx="1905000" cy="304800"/>
          </a:xfrm>
        </p:spPr>
        <p:txBody>
          <a:bodyPr/>
          <a:lstStyle/>
          <a:p>
            <a:pPr>
              <a:defRPr/>
            </a:pPr>
            <a:fld id="{CBDC5A8A-0A84-C14B-8A5B-ADC8B96206D4}" type="slidenum">
              <a:rPr lang="en-US" smtClean="0"/>
              <a:pPr>
                <a:defRPr/>
              </a:pPr>
              <a:t>39</a:t>
            </a:fld>
            <a:endParaRPr lang="en-US" smtClean="0"/>
          </a:p>
        </p:txBody>
      </p:sp>
      <p:pic>
        <p:nvPicPr>
          <p:cNvPr id="61444" name="Picture 4"/>
          <p:cNvPicPr>
            <a:picLocks noChangeAspect="1"/>
          </p:cNvPicPr>
          <p:nvPr/>
        </p:nvPicPr>
        <p:blipFill>
          <a:blip r:embed="rId2"/>
          <a:srcRect/>
          <a:stretch>
            <a:fillRect/>
          </a:stretch>
        </p:blipFill>
        <p:spPr bwMode="auto">
          <a:xfrm>
            <a:off x="1695635" y="2219324"/>
            <a:ext cx="5308847" cy="3577793"/>
          </a:xfrm>
          <a:prstGeom prst="rect">
            <a:avLst/>
          </a:prstGeom>
          <a:noFill/>
          <a:ln w="9525">
            <a:noFill/>
            <a:miter lim="800000"/>
            <a:headEnd/>
            <a:tailEnd/>
          </a:ln>
        </p:spPr>
      </p:pic>
    </p:spTree>
    <p:extLst>
      <p:ext uri="{BB962C8B-B14F-4D97-AF65-F5344CB8AC3E}">
        <p14:creationId xmlns:p14="http://schemas.microsoft.com/office/powerpoint/2010/main" val="3384770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178663"/>
            <a:ext cx="7772400" cy="2392362"/>
          </a:xfrm>
        </p:spPr>
        <p:txBody>
          <a:bodyPr>
            <a:normAutofit fontScale="90000"/>
          </a:bodyPr>
          <a:lstStyle/>
          <a:p>
            <a:pPr algn="ctr"/>
            <a:r>
              <a:rPr lang="en-IE" sz="4444" dirty="0"/>
              <a:t>Create Like a God</a:t>
            </a:r>
            <a:br>
              <a:rPr lang="en-IE" sz="4444" dirty="0"/>
            </a:br>
            <a:r>
              <a:rPr lang="en-IE" sz="4444" dirty="0"/>
              <a:t/>
            </a:r>
            <a:br>
              <a:rPr lang="en-IE" sz="4444" dirty="0"/>
            </a:br>
            <a:r>
              <a:rPr lang="en-IE" sz="4444" dirty="0"/>
              <a:t>Command Like a King</a:t>
            </a:r>
            <a:br>
              <a:rPr lang="en-IE" sz="4444" dirty="0"/>
            </a:br>
            <a:r>
              <a:rPr lang="en-IE" sz="4444" dirty="0"/>
              <a:t/>
            </a:r>
            <a:br>
              <a:rPr lang="en-IE" sz="4444" dirty="0"/>
            </a:br>
            <a:r>
              <a:rPr lang="en-IE" sz="4444" dirty="0"/>
              <a:t>Work Like a Slave</a:t>
            </a:r>
            <a:br>
              <a:rPr lang="en-IE" sz="4444" dirty="0"/>
            </a:br>
            <a:r>
              <a:rPr lang="en-IE" sz="3200" dirty="0"/>
              <a:t/>
            </a:r>
            <a:br>
              <a:rPr lang="en-IE" sz="3200" dirty="0"/>
            </a:br>
            <a:r>
              <a:rPr lang="en-IE" sz="3200" dirty="0"/>
              <a:t/>
            </a:r>
            <a:br>
              <a:rPr lang="en-IE" sz="3200" dirty="0"/>
            </a:br>
            <a:r>
              <a:rPr lang="en-IE" sz="2000" dirty="0"/>
              <a:t>Ref: Guy Kawasaki (Ex-Apple, Garage.com)</a:t>
            </a:r>
            <a:endParaRPr lang="en-GB" sz="2000" dirty="0"/>
          </a:p>
        </p:txBody>
      </p:sp>
    </p:spTree>
    <p:extLst>
      <p:ext uri="{BB962C8B-B14F-4D97-AF65-F5344CB8AC3E}">
        <p14:creationId xmlns:p14="http://schemas.microsoft.com/office/powerpoint/2010/main" val="24727875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045" y="340201"/>
            <a:ext cx="5953255" cy="421744"/>
          </a:xfrm>
        </p:spPr>
        <p:txBody>
          <a:bodyPr>
            <a:noAutofit/>
          </a:bodyPr>
          <a:lstStyle/>
          <a:p>
            <a:r>
              <a:rPr lang="en-US" sz="2800" dirty="0" smtClean="0"/>
              <a:t>These Entrepreneurs are a bunch of clowns…</a:t>
            </a:r>
            <a:endParaRPr lang="en-US" sz="2800" dirty="0"/>
          </a:p>
        </p:txBody>
      </p:sp>
      <p:sp>
        <p:nvSpPr>
          <p:cNvPr id="3" name="Content Placeholder 2"/>
          <p:cNvSpPr>
            <a:spLocks noGrp="1"/>
          </p:cNvSpPr>
          <p:nvPr>
            <p:ph idx="1"/>
          </p:nvPr>
        </p:nvSpPr>
        <p:spPr/>
        <p:txBody>
          <a:bodyPr/>
          <a:lstStyle/>
          <a:p>
            <a:r>
              <a:rPr lang="en-US" sz="2400" dirty="0" smtClean="0"/>
              <a:t>it was founded in Canada in 1884 by two street performers Guy </a:t>
            </a:r>
            <a:r>
              <a:rPr lang="en-US" sz="2400" dirty="0" err="1" smtClean="0"/>
              <a:t>Laliberte</a:t>
            </a:r>
            <a:r>
              <a:rPr lang="en-US" sz="2400" dirty="0" smtClean="0"/>
              <a:t> and Daniel Gauthier</a:t>
            </a:r>
          </a:p>
          <a:p>
            <a:r>
              <a:rPr lang="en-US" sz="2400" dirty="0" smtClean="0"/>
              <a:t>Cirque du Soleil shows have since been seen by more than 90 million people worldwide. </a:t>
            </a:r>
          </a:p>
          <a:p>
            <a:r>
              <a:rPr lang="en-US" sz="2400" dirty="0" smtClean="0"/>
              <a:t>In 2006, </a:t>
            </a:r>
            <a:r>
              <a:rPr lang="en-US" sz="2400" dirty="0" err="1" smtClean="0"/>
              <a:t>Laliberté</a:t>
            </a:r>
            <a:r>
              <a:rPr lang="en-US" sz="2400" dirty="0" smtClean="0"/>
              <a:t> was named the Ernst and Young Entrepreneur of the Year </a:t>
            </a:r>
          </a:p>
          <a:p>
            <a:r>
              <a:rPr lang="en-US" sz="2400" dirty="0" smtClean="0"/>
              <a:t>Its shows employ approximately 4,000 people from over 40 countries </a:t>
            </a:r>
          </a:p>
          <a:p>
            <a:r>
              <a:rPr lang="en-US" sz="2400" dirty="0" smtClean="0"/>
              <a:t>Total revenue over $1 billion a year…during the 1980’s the company almost went bankrupt several times (familiar story…McDonalds, Virgin etc) </a:t>
            </a:r>
          </a:p>
        </p:txBody>
      </p:sp>
      <p:pic>
        <p:nvPicPr>
          <p:cNvPr id="6" name="Picture 5"/>
          <p:cNvPicPr>
            <a:picLocks noChangeAspect="1"/>
          </p:cNvPicPr>
          <p:nvPr/>
        </p:nvPicPr>
        <p:blipFill>
          <a:blip r:embed="rId2"/>
          <a:stretch>
            <a:fillRect/>
          </a:stretch>
        </p:blipFill>
        <p:spPr>
          <a:xfrm>
            <a:off x="6795630" y="0"/>
            <a:ext cx="2348369" cy="1481584"/>
          </a:xfrm>
          <a:prstGeom prst="rect">
            <a:avLst/>
          </a:prstGeom>
        </p:spPr>
      </p:pic>
    </p:spTree>
    <p:extLst>
      <p:ext uri="{BB962C8B-B14F-4D97-AF65-F5344CB8AC3E}">
        <p14:creationId xmlns:p14="http://schemas.microsoft.com/office/powerpoint/2010/main" val="283847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People often start with something they love….</a:t>
            </a:r>
            <a:r>
              <a:rPr lang="en-US" dirty="0" err="1" smtClean="0"/>
              <a:t>modcloth.com</a:t>
            </a:r>
            <a:endParaRPr lang="en-US" dirty="0"/>
          </a:p>
        </p:txBody>
      </p:sp>
      <p:sp>
        <p:nvSpPr>
          <p:cNvPr id="3" name="Content Placeholder 2"/>
          <p:cNvSpPr>
            <a:spLocks noGrp="1"/>
          </p:cNvSpPr>
          <p:nvPr>
            <p:ph idx="1"/>
          </p:nvPr>
        </p:nvSpPr>
        <p:spPr>
          <a:xfrm>
            <a:off x="196564" y="1600200"/>
            <a:ext cx="5917365" cy="4235824"/>
          </a:xfrm>
        </p:spPr>
        <p:txBody>
          <a:bodyPr>
            <a:normAutofit lnSpcReduction="10000"/>
          </a:bodyPr>
          <a:lstStyle/>
          <a:p>
            <a:r>
              <a:rPr lang="en-US" dirty="0" smtClean="0"/>
              <a:t>Susan Kroger loved vintage clothing….</a:t>
            </a:r>
          </a:p>
          <a:p>
            <a:r>
              <a:rPr lang="en-US" dirty="0" smtClean="0"/>
              <a:t>Set-up an online store from her Carnegie Mellon dorm room at 17….</a:t>
            </a:r>
          </a:p>
          <a:p>
            <a:r>
              <a:rPr lang="en-US" dirty="0" smtClean="0"/>
              <a:t>Then moved into a house/office….</a:t>
            </a:r>
          </a:p>
          <a:p>
            <a:r>
              <a:rPr lang="en-US" dirty="0" smtClean="0"/>
              <a:t>Now has over 100 employees</a:t>
            </a:r>
            <a:endParaRPr lang="en-US" dirty="0"/>
          </a:p>
        </p:txBody>
      </p:sp>
      <p:pic>
        <p:nvPicPr>
          <p:cNvPr id="4" name="Picture 37" descr="Susan Gregg Koger"/>
          <p:cNvPicPr>
            <a:picLocks noChangeAspect="1" noChangeArrowheads="1"/>
          </p:cNvPicPr>
          <p:nvPr/>
        </p:nvPicPr>
        <p:blipFill>
          <a:blip r:embed="rId2"/>
          <a:srcRect/>
          <a:stretch>
            <a:fillRect/>
          </a:stretch>
        </p:blipFill>
        <p:spPr bwMode="auto">
          <a:xfrm>
            <a:off x="6421496" y="1600200"/>
            <a:ext cx="2514600" cy="3771900"/>
          </a:xfrm>
          <a:prstGeom prst="rect">
            <a:avLst/>
          </a:prstGeom>
          <a:noFill/>
        </p:spPr>
      </p:pic>
      <p:sp>
        <p:nvSpPr>
          <p:cNvPr id="5" name="Title 1"/>
          <p:cNvSpPr txBox="1">
            <a:spLocks/>
          </p:cNvSpPr>
          <p:nvPr/>
        </p:nvSpPr>
        <p:spPr>
          <a:xfrm>
            <a:off x="196564" y="6104965"/>
            <a:ext cx="8739532" cy="374481"/>
          </a:xfrm>
          <a:prstGeom prst="rect">
            <a:avLst/>
          </a:prstGeom>
        </p:spPr>
        <p:txBody>
          <a:bodyPr vert="horz" lIns="91440" tIns="45720" rIns="91440" bIns="45720" rtlCol="0" anchor="ctr">
            <a:normAutofit fontScale="97500"/>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smtClean="0">
                <a:ln>
                  <a:noFill/>
                </a:ln>
                <a:solidFill>
                  <a:schemeClr val="tx1"/>
                </a:solidFill>
                <a:effectLst/>
                <a:uLnTx/>
                <a:uFillTx/>
                <a:latin typeface="+mj-lt"/>
                <a:ea typeface="+mj-ea"/>
                <a:cs typeface="+mj-cs"/>
              </a:rPr>
              <a:t>“Growing up I always had a </a:t>
            </a:r>
            <a:r>
              <a:rPr kumimoji="0" lang="en-US" b="0" i="1" u="sng" strike="noStrike" kern="1200" cap="none" spc="0" normalizeH="0" baseline="0" noProof="0" dirty="0" smtClean="0">
                <a:ln>
                  <a:noFill/>
                </a:ln>
                <a:solidFill>
                  <a:schemeClr val="tx1"/>
                </a:solidFill>
                <a:effectLst/>
                <a:uLnTx/>
                <a:uFillTx/>
                <a:latin typeface="+mj-lt"/>
                <a:ea typeface="+mj-ea"/>
                <a:cs typeface="+mj-cs"/>
              </a:rPr>
              <a:t>passion</a:t>
            </a:r>
            <a:r>
              <a:rPr kumimoji="0" lang="en-US" b="0" i="1" u="none" strike="noStrike" kern="1200" cap="none" spc="0" normalizeH="0" baseline="0" noProof="0" dirty="0" smtClean="0">
                <a:ln>
                  <a:noFill/>
                </a:ln>
                <a:solidFill>
                  <a:schemeClr val="tx1"/>
                </a:solidFill>
                <a:effectLst/>
                <a:uLnTx/>
                <a:uFillTx/>
                <a:latin typeface="+mj-lt"/>
                <a:ea typeface="+mj-ea"/>
                <a:cs typeface="+mj-cs"/>
              </a:rPr>
              <a:t> for </a:t>
            </a:r>
            <a:r>
              <a:rPr kumimoji="0" lang="en-US" b="0" i="1" u="none" strike="noStrike" kern="1200" cap="none" spc="0" normalizeH="0" baseline="0" noProof="0" dirty="0" err="1" smtClean="0">
                <a:ln>
                  <a:noFill/>
                </a:ln>
                <a:solidFill>
                  <a:schemeClr val="tx1"/>
                </a:solidFill>
                <a:effectLst/>
                <a:uLnTx/>
                <a:uFillTx/>
                <a:latin typeface="+mj-lt"/>
                <a:ea typeface="+mj-ea"/>
                <a:cs typeface="+mj-cs"/>
              </a:rPr>
              <a:t>thrifting</a:t>
            </a:r>
            <a:r>
              <a:rPr kumimoji="0" lang="en-US" b="0" i="1" u="none" strike="noStrike" kern="1200" cap="none" spc="0" normalizeH="0" baseline="0" noProof="0" dirty="0" smtClean="0">
                <a:ln>
                  <a:noFill/>
                </a:ln>
                <a:solidFill>
                  <a:schemeClr val="tx1"/>
                </a:solidFill>
                <a:effectLst/>
                <a:uLnTx/>
                <a:uFillTx/>
                <a:latin typeface="+mj-lt"/>
                <a:ea typeface="+mj-ea"/>
                <a:cs typeface="+mj-cs"/>
              </a:rPr>
              <a:t>…” Susan Kroger</a:t>
            </a:r>
            <a:endParaRPr kumimoji="0" lang="en-US" b="0" i="1"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4590300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2685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idx="4294967295"/>
          </p:nvPr>
        </p:nvSpPr>
        <p:spPr>
          <a:xfrm>
            <a:off x="127000" y="317731"/>
            <a:ext cx="8877300" cy="481013"/>
          </a:xfrm>
        </p:spPr>
        <p:txBody>
          <a:bodyPr>
            <a:noAutofit/>
          </a:bodyPr>
          <a:lstStyle/>
          <a:p>
            <a:r>
              <a:rPr lang="en-IE" sz="2800" i="1" dirty="0"/>
              <a:t>Sometimes products are developed by accident…..</a:t>
            </a:r>
            <a:endParaRPr lang="en-GB" sz="2800" i="1" dirty="0"/>
          </a:p>
        </p:txBody>
      </p:sp>
      <p:pic>
        <p:nvPicPr>
          <p:cNvPr id="47107" name="Picture 6" descr="pan-teflon12in"/>
          <p:cNvPicPr>
            <a:picLocks noChangeAspect="1" noChangeArrowheads="1"/>
          </p:cNvPicPr>
          <p:nvPr/>
        </p:nvPicPr>
        <p:blipFill>
          <a:blip r:embed="rId2"/>
          <a:srcRect l="9439" r="8702"/>
          <a:stretch>
            <a:fillRect/>
          </a:stretch>
        </p:blipFill>
        <p:spPr bwMode="auto">
          <a:xfrm>
            <a:off x="5772988" y="3398072"/>
            <a:ext cx="2902987" cy="3150638"/>
          </a:xfrm>
          <a:prstGeom prst="rect">
            <a:avLst/>
          </a:prstGeom>
          <a:noFill/>
          <a:ln w="9525">
            <a:noFill/>
            <a:miter lim="800000"/>
            <a:headEnd/>
            <a:tailEnd/>
          </a:ln>
        </p:spPr>
      </p:pic>
      <p:sp>
        <p:nvSpPr>
          <p:cNvPr id="47108" name="Text Box 7"/>
          <p:cNvSpPr txBox="1">
            <a:spLocks noChangeArrowheads="1"/>
          </p:cNvSpPr>
          <p:nvPr/>
        </p:nvSpPr>
        <p:spPr bwMode="auto">
          <a:xfrm>
            <a:off x="914399" y="4805899"/>
            <a:ext cx="4726215" cy="1200329"/>
          </a:xfrm>
          <a:prstGeom prst="rect">
            <a:avLst/>
          </a:prstGeom>
          <a:noFill/>
          <a:ln w="12700">
            <a:noFill/>
            <a:miter lim="800000"/>
            <a:headEnd/>
            <a:tailEnd/>
          </a:ln>
        </p:spPr>
        <p:txBody>
          <a:bodyPr wrap="square">
            <a:prstTxWarp prst="textNoShape">
              <a:avLst/>
            </a:prstTxWarp>
            <a:spAutoFit/>
          </a:bodyPr>
          <a:lstStyle/>
          <a:p>
            <a:pPr algn="ctr">
              <a:spcBef>
                <a:spcPct val="50000"/>
              </a:spcBef>
            </a:pPr>
            <a:r>
              <a:rPr lang="en-IE" sz="2400" dirty="0"/>
              <a:t>Teflon developed by DuPont (Plunkett) but were actually looking for an alternative to Freon gas</a:t>
            </a:r>
            <a:endParaRPr lang="en-GB" sz="2400" dirty="0"/>
          </a:p>
        </p:txBody>
      </p:sp>
      <p:sp>
        <p:nvSpPr>
          <p:cNvPr id="47111" name="Text Box 10"/>
          <p:cNvSpPr txBox="1">
            <a:spLocks noChangeArrowheads="1"/>
          </p:cNvSpPr>
          <p:nvPr/>
        </p:nvSpPr>
        <p:spPr bwMode="auto">
          <a:xfrm>
            <a:off x="127000" y="1241200"/>
            <a:ext cx="8877300" cy="3108543"/>
          </a:xfrm>
          <a:prstGeom prst="rect">
            <a:avLst/>
          </a:prstGeom>
          <a:noFill/>
          <a:ln w="12700">
            <a:noFill/>
            <a:miter lim="800000"/>
            <a:headEnd/>
            <a:tailEnd/>
          </a:ln>
        </p:spPr>
        <p:txBody>
          <a:bodyPr wrap="square">
            <a:prstTxWarp prst="textNoShape">
              <a:avLst/>
            </a:prstTxWarp>
            <a:spAutoFit/>
          </a:bodyPr>
          <a:lstStyle/>
          <a:p>
            <a:pPr>
              <a:spcBef>
                <a:spcPct val="50000"/>
              </a:spcBef>
            </a:pPr>
            <a:r>
              <a:rPr lang="en-IE" sz="2800" dirty="0"/>
              <a:t>Microwave oven…..</a:t>
            </a:r>
            <a:r>
              <a:rPr lang="en-IE" sz="2800" dirty="0" smtClean="0"/>
              <a:t>super</a:t>
            </a:r>
            <a:r>
              <a:rPr lang="en-IE" sz="2800" dirty="0"/>
              <a:t> </a:t>
            </a:r>
            <a:r>
              <a:rPr lang="en-IE" sz="2800" dirty="0" smtClean="0"/>
              <a:t>glue</a:t>
            </a:r>
            <a:r>
              <a:rPr lang="en-IE" sz="2800" dirty="0"/>
              <a:t>…..pacemaker…….polio vaccine….</a:t>
            </a:r>
            <a:r>
              <a:rPr lang="en-IE" sz="2800" dirty="0" smtClean="0"/>
              <a:t>.X</a:t>
            </a:r>
            <a:r>
              <a:rPr lang="en-IE" sz="2800" dirty="0"/>
              <a:t>-Ray…..</a:t>
            </a:r>
            <a:r>
              <a:rPr lang="en-IE" sz="2800" dirty="0" smtClean="0"/>
              <a:t>penicillan….</a:t>
            </a:r>
            <a:r>
              <a:rPr lang="en-US" sz="2800" dirty="0" smtClean="0"/>
              <a:t> </a:t>
            </a:r>
          </a:p>
          <a:p>
            <a:pPr>
              <a:spcBef>
                <a:spcPct val="50000"/>
              </a:spcBef>
            </a:pPr>
            <a:r>
              <a:rPr lang="en-US" sz="2800" dirty="0" smtClean="0"/>
              <a:t>Viagra </a:t>
            </a:r>
            <a:r>
              <a:rPr lang="en-US" sz="2800" dirty="0"/>
              <a:t>was intended to treat hypertension. Cellophane was meant to be a waterproof tablecloth. Play-</a:t>
            </a:r>
            <a:r>
              <a:rPr lang="en-US" sz="2800" dirty="0" err="1"/>
              <a:t>Doh</a:t>
            </a:r>
            <a:r>
              <a:rPr lang="en-US" sz="2800" dirty="0"/>
              <a:t> was originally wallpaper cleaner</a:t>
            </a:r>
            <a:endParaRPr lang="en-IE" sz="2800" dirty="0" smtClean="0"/>
          </a:p>
          <a:p>
            <a:pPr>
              <a:spcBef>
                <a:spcPct val="50000"/>
              </a:spcBef>
            </a:pPr>
            <a:endParaRPr lang="en-GB" sz="2800" dirty="0"/>
          </a:p>
        </p:txBody>
      </p:sp>
    </p:spTree>
    <p:extLst>
      <p:ext uri="{BB962C8B-B14F-4D97-AF65-F5344CB8AC3E}">
        <p14:creationId xmlns:p14="http://schemas.microsoft.com/office/powerpoint/2010/main" val="28559801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992828"/>
            <a:ext cx="8877300" cy="481012"/>
          </a:xfrm>
        </p:spPr>
        <p:txBody>
          <a:bodyPr>
            <a:normAutofit fontScale="90000"/>
          </a:bodyPr>
          <a:lstStyle/>
          <a:p>
            <a:r>
              <a:rPr lang="en-US" dirty="0" smtClean="0"/>
              <a:t>Starting one at a time…and changing your mind to catch an opportunity….</a:t>
            </a:r>
          </a:p>
        </p:txBody>
      </p:sp>
      <p:sp>
        <p:nvSpPr>
          <p:cNvPr id="57347" name="Slide Number Placeholder 3"/>
          <p:cNvSpPr>
            <a:spLocks noGrp="1"/>
          </p:cNvSpPr>
          <p:nvPr>
            <p:ph type="sldNum" sz="quarter" idx="12"/>
          </p:nvPr>
        </p:nvSpPr>
        <p:spPr>
          <a:xfrm>
            <a:off x="685800" y="6400800"/>
            <a:ext cx="1905000" cy="304800"/>
          </a:xfrm>
        </p:spPr>
        <p:txBody>
          <a:bodyPr/>
          <a:lstStyle/>
          <a:p>
            <a:pPr>
              <a:defRPr/>
            </a:pPr>
            <a:fld id="{D2814371-7806-E647-8BD8-D4EE3DA22DE9}" type="slidenum">
              <a:rPr lang="en-US" smtClean="0"/>
              <a:pPr>
                <a:defRPr/>
              </a:pPr>
              <a:t>44</a:t>
            </a:fld>
            <a:endParaRPr lang="en-US" smtClean="0"/>
          </a:p>
        </p:txBody>
      </p:sp>
      <p:pic>
        <p:nvPicPr>
          <p:cNvPr id="59396" name="Picture 4"/>
          <p:cNvPicPr>
            <a:picLocks noChangeAspect="1"/>
          </p:cNvPicPr>
          <p:nvPr/>
        </p:nvPicPr>
        <p:blipFill>
          <a:blip r:embed="rId2"/>
          <a:srcRect/>
          <a:stretch>
            <a:fillRect/>
          </a:stretch>
        </p:blipFill>
        <p:spPr bwMode="auto">
          <a:xfrm>
            <a:off x="369888" y="2045441"/>
            <a:ext cx="8432800" cy="4239472"/>
          </a:xfrm>
          <a:prstGeom prst="rect">
            <a:avLst/>
          </a:prstGeom>
          <a:noFill/>
          <a:ln w="9525">
            <a:noFill/>
            <a:miter lim="800000"/>
            <a:headEnd/>
            <a:tailEnd/>
          </a:ln>
        </p:spPr>
      </p:pic>
      <p:sp>
        <p:nvSpPr>
          <p:cNvPr id="5" name="TextBox 4"/>
          <p:cNvSpPr txBox="1"/>
          <p:nvPr/>
        </p:nvSpPr>
        <p:spPr>
          <a:xfrm>
            <a:off x="6818050" y="159798"/>
            <a:ext cx="1953088" cy="369332"/>
          </a:xfrm>
          <a:prstGeom prst="rect">
            <a:avLst/>
          </a:prstGeom>
          <a:noFill/>
        </p:spPr>
        <p:txBody>
          <a:bodyPr wrap="square" rtlCol="0">
            <a:spAutoFit/>
          </a:bodyPr>
          <a:lstStyle/>
          <a:p>
            <a:pPr algn="ctr"/>
            <a:r>
              <a:rPr lang="en-US" b="1" dirty="0" smtClean="0"/>
              <a:t>Your knowledge?</a:t>
            </a:r>
            <a:endParaRPr lang="en-US" b="1" dirty="0"/>
          </a:p>
        </p:txBody>
      </p:sp>
    </p:spTree>
    <p:extLst>
      <p:ext uri="{BB962C8B-B14F-4D97-AF65-F5344CB8AC3E}">
        <p14:creationId xmlns:p14="http://schemas.microsoft.com/office/powerpoint/2010/main" val="4112651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ticklethewire.com/wp-content/uploads/2009/10/hilton-hotel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051912"/>
            <a:ext cx="4229994" cy="29374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mediabistro.com/prnewser/files/original/Hilto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856" y="1670265"/>
            <a:ext cx="4465468" cy="37007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389146"/>
            <a:ext cx="8877300" cy="481012"/>
          </a:xfrm>
          <a:prstGeom prst="rect">
            <a:avLst/>
          </a:prstGeom>
        </p:spPr>
        <p:txBody>
          <a:bodyP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The Hotels have gotten bigger…..</a:t>
            </a:r>
            <a:endParaRPr lang="en-US" dirty="0" smtClean="0"/>
          </a:p>
        </p:txBody>
      </p:sp>
    </p:spTree>
    <p:extLst>
      <p:ext uri="{BB962C8B-B14F-4D97-AF65-F5344CB8AC3E}">
        <p14:creationId xmlns:p14="http://schemas.microsoft.com/office/powerpoint/2010/main" val="2392309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64" y="936620"/>
            <a:ext cx="8739532" cy="374481"/>
          </a:xfrm>
        </p:spPr>
        <p:txBody>
          <a:bodyPr>
            <a:normAutofit fontScale="90000"/>
          </a:bodyPr>
          <a:lstStyle/>
          <a:p>
            <a:r>
              <a:rPr lang="en-US" dirty="0" smtClean="0"/>
              <a:t>It wasn’t their idea…..but that didn’t stop them</a:t>
            </a:r>
            <a:endParaRPr lang="en-US" dirty="0"/>
          </a:p>
        </p:txBody>
      </p:sp>
      <p:pic>
        <p:nvPicPr>
          <p:cNvPr id="1026" name="Picture 2" descr="http://upload.wikimedia.org/wikipedia/commons/thumb/a/a9/Mcdonalds-90s-logo.svg/220px-Mcdonalds-90s-logo.svg.png">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58968" y="5061776"/>
            <a:ext cx="20955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very1matters.files.wordpress.com/2011/06/body-shop.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494" y="1928050"/>
            <a:ext cx="2857500" cy="3133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hecampuscompanion.com/wp-content/uploads/2011/11/Victorias-Secret-Logo.jpe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54" y="1514845"/>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1081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480" y="369265"/>
            <a:ext cx="7474997" cy="374481"/>
          </a:xfrm>
        </p:spPr>
        <p:txBody>
          <a:bodyPr>
            <a:normAutofit fontScale="90000"/>
          </a:bodyPr>
          <a:lstStyle/>
          <a:p>
            <a:r>
              <a:rPr lang="en-US" dirty="0" smtClean="0"/>
              <a:t>A Salesman in Chicago</a:t>
            </a:r>
            <a:r>
              <a:rPr lang="en-US" dirty="0" smtClean="0"/>
              <a:t>….selling baking soda </a:t>
            </a:r>
            <a:endParaRPr lang="en-US" dirty="0"/>
          </a:p>
        </p:txBody>
      </p:sp>
      <p:pic>
        <p:nvPicPr>
          <p:cNvPr id="2052" name="Picture 4" descr="http://images.wisegeek.com/baking-soda-or-sodium-bicarbonat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608" y="1162975"/>
            <a:ext cx="6693763" cy="490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653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22" y="414454"/>
            <a:ext cx="8380519" cy="374481"/>
          </a:xfrm>
        </p:spPr>
        <p:txBody>
          <a:bodyPr>
            <a:noAutofit/>
          </a:bodyPr>
          <a:lstStyle/>
          <a:p>
            <a:r>
              <a:rPr lang="en-US" sz="3600" i="1" dirty="0" smtClean="0"/>
              <a:t>How to spot a good thing....and being brave enough to switch</a:t>
            </a:r>
            <a:endParaRPr lang="en-US" sz="3600" i="1" dirty="0"/>
          </a:p>
        </p:txBody>
      </p:sp>
      <p:pic>
        <p:nvPicPr>
          <p:cNvPr id="3" name="Picture 2" descr="http://www.wrigley.com/uk/Images/wrigley_group_sho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284" y="1488071"/>
            <a:ext cx="2114550" cy="2311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smintindustry.org/portals/1/Wrigleys%20Truck.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60" y="1301178"/>
            <a:ext cx="4110361" cy="26853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ages2.mysupermarket.co.uk/Products_1000/32/016032.jpg?v=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229" y="4421079"/>
            <a:ext cx="4106246" cy="21427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mars.com/switzerland/en/assets/images/center-contents/Wrigley_2011_bearbeitet-3.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9716" y="3696208"/>
            <a:ext cx="4429125"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866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Tom Lyle Williams - From accident to empire</a:t>
            </a:r>
            <a:endParaRPr lang="en-US" dirty="0"/>
          </a:p>
        </p:txBody>
      </p:sp>
      <p:pic>
        <p:nvPicPr>
          <p:cNvPr id="3076" name="Picture 4" descr="http://www.housemouse.net/photob/animatekitche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70843" y="1417638"/>
            <a:ext cx="4678532" cy="488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38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152400"/>
            <a:ext cx="8915400" cy="639762"/>
          </a:xfrm>
        </p:spPr>
        <p:txBody>
          <a:bodyPr/>
          <a:lstStyle/>
          <a:p>
            <a:r>
              <a:rPr lang="en-US" sz="2400" i="1" dirty="0" smtClean="0"/>
              <a:t>ASU Entrepreneurship and Innovation Group (EIG) Overview</a:t>
            </a:r>
          </a:p>
        </p:txBody>
      </p:sp>
      <p:sp>
        <p:nvSpPr>
          <p:cNvPr id="5" name="Content Placeholder 2"/>
          <p:cNvSpPr>
            <a:spLocks noGrp="1"/>
          </p:cNvSpPr>
          <p:nvPr>
            <p:ph idx="1"/>
          </p:nvPr>
        </p:nvSpPr>
        <p:spPr>
          <a:xfrm>
            <a:off x="152400" y="762000"/>
            <a:ext cx="8915400" cy="5372470"/>
          </a:xfrm>
        </p:spPr>
        <p:txBody>
          <a:bodyPr>
            <a:noAutofit/>
          </a:bodyPr>
          <a:lstStyle/>
          <a:p>
            <a:pPr>
              <a:spcAft>
                <a:spcPts val="1200"/>
              </a:spcAft>
            </a:pPr>
            <a:r>
              <a:rPr lang="en-US" sz="1800" dirty="0" smtClean="0"/>
              <a:t>Tasked </a:t>
            </a:r>
            <a:r>
              <a:rPr lang="en-US" sz="1800" dirty="0"/>
              <a:t>with a </a:t>
            </a:r>
            <a:r>
              <a:rPr lang="en-US" sz="1800" dirty="0" smtClean="0"/>
              <a:t>wide </a:t>
            </a:r>
            <a:r>
              <a:rPr lang="en-US" sz="1800" dirty="0"/>
              <a:t>role of helping </a:t>
            </a:r>
            <a:r>
              <a:rPr lang="en-US" sz="1800" dirty="0" smtClean="0"/>
              <a:t>coordination of entrepreneurship activities </a:t>
            </a:r>
            <a:r>
              <a:rPr lang="en-US" sz="1800" dirty="0"/>
              <a:t>across the </a:t>
            </a:r>
            <a:r>
              <a:rPr lang="en-US" sz="1800" dirty="0" smtClean="0"/>
              <a:t>university, as well as specific task to manage ASU’s startup activities (student, staff, external)</a:t>
            </a:r>
            <a:endParaRPr lang="en-US" sz="1800" dirty="0"/>
          </a:p>
          <a:p>
            <a:pPr>
              <a:spcAft>
                <a:spcPts val="1200"/>
              </a:spcAft>
            </a:pPr>
            <a:r>
              <a:rPr lang="en-US" sz="1800" dirty="0" smtClean="0"/>
              <a:t>Manages the incubation &amp; accelerator initiatives in ASU including:</a:t>
            </a:r>
          </a:p>
          <a:p>
            <a:pPr lvl="1">
              <a:spcAft>
                <a:spcPts val="1200"/>
              </a:spcAft>
            </a:pPr>
            <a:r>
              <a:rPr lang="en-US" sz="1800" dirty="0" smtClean="0"/>
              <a:t>Student startups (Edson student startup accelerator, new Great Little Companies (GLC) Network)</a:t>
            </a:r>
          </a:p>
          <a:p>
            <a:pPr lvl="1">
              <a:spcAft>
                <a:spcPts val="1200"/>
              </a:spcAft>
            </a:pPr>
            <a:r>
              <a:rPr lang="en-US" sz="1800" dirty="0" smtClean="0"/>
              <a:t>Supports faculty spinouts after licensing occurs with ASU’s AzTE (ASU Startup Accelerator)</a:t>
            </a:r>
          </a:p>
          <a:p>
            <a:pPr lvl="1">
              <a:spcAft>
                <a:spcPts val="1200"/>
              </a:spcAft>
            </a:pPr>
            <a:r>
              <a:rPr lang="en-US" sz="1800" dirty="0" smtClean="0"/>
              <a:t>Runs state-wide technology transfer accelerator that turns unused Intellectual Property into startup companies (Furnace Technology Transfer Accelerator)</a:t>
            </a:r>
          </a:p>
          <a:p>
            <a:pPr lvl="1">
              <a:spcAft>
                <a:spcPts val="1200"/>
              </a:spcAft>
            </a:pPr>
            <a:r>
              <a:rPr lang="en-US" sz="1800" dirty="0" smtClean="0"/>
              <a:t>Supports a growing network of startup coworking spaces in the public libraries (Alexandria Coworking Network)</a:t>
            </a:r>
          </a:p>
          <a:p>
            <a:pPr>
              <a:spcAft>
                <a:spcPts val="1200"/>
              </a:spcAft>
            </a:pPr>
            <a:r>
              <a:rPr lang="en-US" sz="1800" dirty="0" smtClean="0"/>
              <a:t>Named one of the top 20 University Incubators in the world 2013 by the UBI Index (10th in the US); winner of the national award for ‘Emerging Technology Based Economic Development’ (SSTI</a:t>
            </a:r>
            <a:r>
              <a:rPr lang="en-US" sz="1800" dirty="0" smtClean="0"/>
              <a:t>)</a:t>
            </a:r>
            <a:endParaRPr lang="en-US" sz="1800" dirty="0" smtClean="0"/>
          </a:p>
        </p:txBody>
      </p:sp>
    </p:spTree>
    <p:extLst>
      <p:ext uri="{BB962C8B-B14F-4D97-AF65-F5344CB8AC3E}">
        <p14:creationId xmlns:p14="http://schemas.microsoft.com/office/powerpoint/2010/main" val="2796608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 his sister said it would never work….</a:t>
            </a:r>
            <a:endParaRPr lang="en-US" dirty="0"/>
          </a:p>
        </p:txBody>
      </p:sp>
      <p:pic>
        <p:nvPicPr>
          <p:cNvPr id="3074" name="Picture 2" descr="http://1.bp.blogspot.com/-kfO3N4U-3YA/UUym5MTqwUI/AAAAAAAADds/02fhdLB8iaM/s1600/452453_maybelline_log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31" y="1953086"/>
            <a:ext cx="4216893" cy="38706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kingdomi.com/images/graphics/fashion/maybellin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9654" y="1953086"/>
            <a:ext cx="4059407" cy="387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133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normAutofit/>
          </a:bodyPr>
          <a:lstStyle/>
          <a:p>
            <a:r>
              <a:rPr lang="en-US" sz="2800" dirty="0" smtClean="0"/>
              <a:t>They even </a:t>
            </a:r>
            <a:r>
              <a:rPr lang="en-US" sz="2800" dirty="0" err="1" smtClean="0"/>
              <a:t>revolutionalize</a:t>
            </a:r>
            <a:r>
              <a:rPr lang="en-US" sz="2800" dirty="0" smtClean="0"/>
              <a:t> </a:t>
            </a:r>
            <a:r>
              <a:rPr lang="en-US" sz="2800" dirty="0" smtClean="0"/>
              <a:t>products and markets they know nothing about….</a:t>
            </a:r>
          </a:p>
        </p:txBody>
      </p:sp>
      <p:pic>
        <p:nvPicPr>
          <p:cNvPr id="1026" name="Picture 2" descr="http://www.remtek.com/arms/glock/model/9/19/19.gif"/>
          <p:cNvPicPr>
            <a:picLocks noChangeAspect="1" noChangeArrowheads="1"/>
          </p:cNvPicPr>
          <p:nvPr/>
        </p:nvPicPr>
        <p:blipFill>
          <a:blip r:embed="rId2"/>
          <a:srcRect/>
          <a:stretch>
            <a:fillRect/>
          </a:stretch>
        </p:blipFill>
        <p:spPr bwMode="auto">
          <a:xfrm>
            <a:off x="2059619" y="2015231"/>
            <a:ext cx="4882719" cy="3427485"/>
          </a:xfrm>
          <a:prstGeom prst="rect">
            <a:avLst/>
          </a:prstGeom>
          <a:noFill/>
        </p:spPr>
      </p:pic>
    </p:spTree>
    <p:extLst>
      <p:ext uri="{BB962C8B-B14F-4D97-AF65-F5344CB8AC3E}">
        <p14:creationId xmlns:p14="http://schemas.microsoft.com/office/powerpoint/2010/main" val="29860689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despair</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01250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5273"/>
          </a:xfrm>
        </p:spPr>
        <p:txBody>
          <a:bodyPr>
            <a:normAutofit fontScale="90000"/>
          </a:bodyPr>
          <a:lstStyle/>
          <a:p>
            <a:r>
              <a:rPr lang="en-US" i="1" dirty="0" smtClean="0"/>
              <a:t>Personal Issues can spur innovation</a:t>
            </a:r>
            <a:endParaRPr lang="en-US" i="1" dirty="0"/>
          </a:p>
        </p:txBody>
      </p:sp>
      <p:pic>
        <p:nvPicPr>
          <p:cNvPr id="4098" name="Picture 2" descr="http://www.southernsavers.com/wp-content/uploads/2013/04/Weight-Watcher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73" y="1040629"/>
            <a:ext cx="48482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4.bp.blogspot.com/-dRSEVuYgE9c/UUI3INhE6vI/AAAAAAAAud8/R6-Lv4lJU3M/s1600/weight-watchers-product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868" y="3120132"/>
            <a:ext cx="7119460" cy="291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174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49601" y="115888"/>
            <a:ext cx="8083672" cy="346075"/>
          </a:xfrm>
        </p:spPr>
        <p:txBody>
          <a:bodyPr>
            <a:normAutofit fontScale="90000"/>
          </a:bodyPr>
          <a:lstStyle/>
          <a:p>
            <a:pPr eaLnBrk="1" hangingPunct="1"/>
            <a:r>
              <a:rPr lang="en-IE" sz="2800" i="1" dirty="0" smtClean="0">
                <a:latin typeface="Arial" charset="0"/>
                <a:cs typeface="Arial" charset="0"/>
              </a:rPr>
              <a:t>Big ‘D’ - Example </a:t>
            </a:r>
            <a:r>
              <a:rPr lang="en-IE" sz="2800" i="1" dirty="0" smtClean="0">
                <a:latin typeface="Arial" charset="0"/>
                <a:cs typeface="Arial" charset="0"/>
              </a:rPr>
              <a:t>of Social Enterprise</a:t>
            </a:r>
            <a:endParaRPr lang="en-GB" sz="2800" i="1" dirty="0">
              <a:latin typeface="Arial" charset="0"/>
              <a:cs typeface="Arial" charset="0"/>
            </a:endParaRPr>
          </a:p>
        </p:txBody>
      </p:sp>
      <p:pic>
        <p:nvPicPr>
          <p:cNvPr id="39939" name="Picture 4"/>
          <p:cNvPicPr>
            <a:picLocks noChangeAspect="1" noChangeArrowheads="1"/>
          </p:cNvPicPr>
          <p:nvPr/>
        </p:nvPicPr>
        <p:blipFill>
          <a:blip r:embed="rId2">
            <a:extLst>
              <a:ext uri="{28A0092B-C50C-407E-A947-70E740481C1C}">
                <a14:useLocalDpi xmlns:a14="http://schemas.microsoft.com/office/drawing/2010/main" val="0"/>
              </a:ext>
            </a:extLst>
          </a:blip>
          <a:srcRect l="63789" t="14014" r="15547" b="63835"/>
          <a:stretch>
            <a:fillRect/>
          </a:stretch>
        </p:blipFill>
        <p:spPr bwMode="auto">
          <a:xfrm>
            <a:off x="971550" y="1123950"/>
            <a:ext cx="25193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Abundant-Tab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945563"/>
            <a:ext cx="310673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9"/>
          <p:cNvSpPr txBox="1">
            <a:spLocks noChangeArrowheads="1"/>
          </p:cNvSpPr>
          <p:nvPr/>
        </p:nvSpPr>
        <p:spPr bwMode="auto">
          <a:xfrm>
            <a:off x="5651500" y="3500438"/>
            <a:ext cx="309721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buFontTx/>
              <a:buChar char="-"/>
            </a:pPr>
            <a:r>
              <a:rPr lang="en-IE" sz="1600" dirty="0" smtClean="0"/>
              <a:t> 3,000 </a:t>
            </a:r>
            <a:r>
              <a:rPr lang="en-IE" sz="1600" dirty="0"/>
              <a:t>meals a day</a:t>
            </a:r>
          </a:p>
          <a:p>
            <a:pPr eaLnBrk="1" hangingPunct="1">
              <a:spcBef>
                <a:spcPct val="50000"/>
              </a:spcBef>
              <a:buFontTx/>
              <a:buChar char="-"/>
            </a:pPr>
            <a:r>
              <a:rPr lang="en-IE" sz="1600" dirty="0"/>
              <a:t> </a:t>
            </a:r>
            <a:r>
              <a:rPr lang="en-GB" sz="1600" dirty="0"/>
              <a:t>Support Pine Street Inn</a:t>
            </a:r>
            <a:r>
              <a:rPr lang="ja-JP" altLang="en-GB" sz="1600" dirty="0"/>
              <a:t>’</a:t>
            </a:r>
            <a:r>
              <a:rPr lang="en-GB" sz="1600" dirty="0"/>
              <a:t>s Food Service Training Program</a:t>
            </a:r>
          </a:p>
          <a:p>
            <a:pPr eaLnBrk="1" hangingPunct="1">
              <a:spcBef>
                <a:spcPct val="50000"/>
              </a:spcBef>
              <a:buFontTx/>
              <a:buChar char="-"/>
            </a:pPr>
            <a:r>
              <a:rPr lang="en-GB" sz="1600" dirty="0" smtClean="0"/>
              <a:t>Trains participants while they assist </a:t>
            </a:r>
            <a:r>
              <a:rPr lang="en-GB" sz="1600" dirty="0"/>
              <a:t>in food preparation </a:t>
            </a:r>
          </a:p>
        </p:txBody>
      </p:sp>
      <p:pic>
        <p:nvPicPr>
          <p:cNvPr id="39944" name="Picture 12" descr="Boston HandyWo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74" y="4941888"/>
            <a:ext cx="3453413" cy="145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3"/>
          <p:cNvSpPr>
            <a:spLocks noChangeShapeType="1"/>
          </p:cNvSpPr>
          <p:nvPr/>
        </p:nvSpPr>
        <p:spPr bwMode="auto">
          <a:xfrm>
            <a:off x="2195513" y="3429000"/>
            <a:ext cx="0" cy="1368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 name="TextBox 1"/>
          <p:cNvSpPr txBox="1"/>
          <p:nvPr/>
        </p:nvSpPr>
        <p:spPr>
          <a:xfrm>
            <a:off x="1414485" y="760897"/>
            <a:ext cx="1633491" cy="369332"/>
          </a:xfrm>
          <a:prstGeom prst="rect">
            <a:avLst/>
          </a:prstGeom>
          <a:noFill/>
        </p:spPr>
        <p:txBody>
          <a:bodyPr wrap="square" rtlCol="0">
            <a:spAutoFit/>
          </a:bodyPr>
          <a:lstStyle/>
          <a:p>
            <a:pPr algn="ctr"/>
            <a:r>
              <a:rPr lang="en-US" dirty="0" smtClean="0">
                <a:solidFill>
                  <a:srgbClr val="FF0000"/>
                </a:solidFill>
              </a:rPr>
              <a:t>CHARITY </a:t>
            </a:r>
            <a:endParaRPr lang="en-US" dirty="0">
              <a:solidFill>
                <a:srgbClr val="FF0000"/>
              </a:solidFill>
            </a:endParaRPr>
          </a:p>
        </p:txBody>
      </p:sp>
      <p:sp>
        <p:nvSpPr>
          <p:cNvPr id="11" name="TextBox 10"/>
          <p:cNvSpPr txBox="1"/>
          <p:nvPr/>
        </p:nvSpPr>
        <p:spPr>
          <a:xfrm>
            <a:off x="6100785" y="584006"/>
            <a:ext cx="2004528" cy="369332"/>
          </a:xfrm>
          <a:prstGeom prst="rect">
            <a:avLst/>
          </a:prstGeom>
          <a:noFill/>
        </p:spPr>
        <p:txBody>
          <a:bodyPr wrap="square" rtlCol="0">
            <a:spAutoFit/>
          </a:bodyPr>
          <a:lstStyle/>
          <a:p>
            <a:pPr algn="ctr"/>
            <a:r>
              <a:rPr lang="en-US" dirty="0" smtClean="0">
                <a:solidFill>
                  <a:srgbClr val="FF0000"/>
                </a:solidFill>
              </a:rPr>
              <a:t>More-than-Profit</a:t>
            </a:r>
            <a:endParaRPr lang="en-US" dirty="0">
              <a:solidFill>
                <a:srgbClr val="FF0000"/>
              </a:solidFill>
            </a:endParaRPr>
          </a:p>
        </p:txBody>
      </p:sp>
      <p:sp>
        <p:nvSpPr>
          <p:cNvPr id="12" name="TextBox 11"/>
          <p:cNvSpPr txBox="1"/>
          <p:nvPr/>
        </p:nvSpPr>
        <p:spPr>
          <a:xfrm>
            <a:off x="3713405" y="5482238"/>
            <a:ext cx="2004528" cy="369332"/>
          </a:xfrm>
          <a:prstGeom prst="rect">
            <a:avLst/>
          </a:prstGeom>
          <a:noFill/>
        </p:spPr>
        <p:txBody>
          <a:bodyPr wrap="square" rtlCol="0">
            <a:spAutoFit/>
          </a:bodyPr>
          <a:lstStyle/>
          <a:p>
            <a:pPr algn="ctr"/>
            <a:r>
              <a:rPr lang="en-US" dirty="0" smtClean="0">
                <a:solidFill>
                  <a:srgbClr val="FF0000"/>
                </a:solidFill>
              </a:rPr>
              <a:t>More-than-Profit</a:t>
            </a:r>
            <a:endParaRPr lang="en-US" dirty="0">
              <a:solidFill>
                <a:srgbClr val="FF0000"/>
              </a:solidFill>
            </a:endParaRPr>
          </a:p>
        </p:txBody>
      </p:sp>
      <p:sp>
        <p:nvSpPr>
          <p:cNvPr id="13" name="TextBox 12"/>
          <p:cNvSpPr txBox="1"/>
          <p:nvPr/>
        </p:nvSpPr>
        <p:spPr>
          <a:xfrm>
            <a:off x="3431072" y="2396530"/>
            <a:ext cx="2004528" cy="369332"/>
          </a:xfrm>
          <a:prstGeom prst="rect">
            <a:avLst/>
          </a:prstGeom>
          <a:noFill/>
        </p:spPr>
        <p:txBody>
          <a:bodyPr wrap="square" rtlCol="0">
            <a:spAutoFit/>
          </a:bodyPr>
          <a:lstStyle/>
          <a:p>
            <a:pPr algn="ctr"/>
            <a:r>
              <a:rPr lang="en-US" dirty="0" smtClean="0"/>
              <a:t>Created/owns</a:t>
            </a:r>
            <a:endParaRPr lang="en-US" dirty="0"/>
          </a:p>
        </p:txBody>
      </p:sp>
      <p:sp>
        <p:nvSpPr>
          <p:cNvPr id="14" name="Line 6"/>
          <p:cNvSpPr>
            <a:spLocks noChangeShapeType="1"/>
          </p:cNvSpPr>
          <p:nvPr/>
        </p:nvSpPr>
        <p:spPr bwMode="auto">
          <a:xfrm flipH="1">
            <a:off x="3492500" y="1413215"/>
            <a:ext cx="159415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 name="Line 6"/>
          <p:cNvSpPr>
            <a:spLocks noChangeShapeType="1"/>
          </p:cNvSpPr>
          <p:nvPr/>
        </p:nvSpPr>
        <p:spPr bwMode="auto">
          <a:xfrm>
            <a:off x="3644900" y="2428875"/>
            <a:ext cx="15843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6" name="TextBox 15"/>
          <p:cNvSpPr txBox="1"/>
          <p:nvPr/>
        </p:nvSpPr>
        <p:spPr>
          <a:xfrm>
            <a:off x="0" y="3910568"/>
            <a:ext cx="2004528" cy="369332"/>
          </a:xfrm>
          <a:prstGeom prst="rect">
            <a:avLst/>
          </a:prstGeom>
          <a:noFill/>
        </p:spPr>
        <p:txBody>
          <a:bodyPr wrap="square" rtlCol="0">
            <a:spAutoFit/>
          </a:bodyPr>
          <a:lstStyle/>
          <a:p>
            <a:pPr algn="ctr"/>
            <a:r>
              <a:rPr lang="en-US" dirty="0" smtClean="0"/>
              <a:t>Gives Profit </a:t>
            </a:r>
            <a:endParaRPr lang="en-US" dirty="0"/>
          </a:p>
        </p:txBody>
      </p:sp>
      <p:sp>
        <p:nvSpPr>
          <p:cNvPr id="17" name="TextBox 16"/>
          <p:cNvSpPr txBox="1"/>
          <p:nvPr/>
        </p:nvSpPr>
        <p:spPr>
          <a:xfrm>
            <a:off x="2195513" y="3928546"/>
            <a:ext cx="2004528" cy="369332"/>
          </a:xfrm>
          <a:prstGeom prst="rect">
            <a:avLst/>
          </a:prstGeom>
          <a:noFill/>
        </p:spPr>
        <p:txBody>
          <a:bodyPr wrap="square" rtlCol="0">
            <a:spAutoFit/>
          </a:bodyPr>
          <a:lstStyle/>
          <a:p>
            <a:pPr algn="ctr"/>
            <a:r>
              <a:rPr lang="en-US" dirty="0" smtClean="0"/>
              <a:t>Created/owns</a:t>
            </a:r>
            <a:endParaRPr lang="en-US" dirty="0"/>
          </a:p>
        </p:txBody>
      </p:sp>
      <p:sp>
        <p:nvSpPr>
          <p:cNvPr id="18" name="Line 13"/>
          <p:cNvSpPr>
            <a:spLocks noChangeShapeType="1"/>
          </p:cNvSpPr>
          <p:nvPr/>
        </p:nvSpPr>
        <p:spPr bwMode="auto">
          <a:xfrm flipV="1">
            <a:off x="1775073" y="3439680"/>
            <a:ext cx="0" cy="12847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9" name="TextBox 18"/>
          <p:cNvSpPr txBox="1"/>
          <p:nvPr/>
        </p:nvSpPr>
        <p:spPr>
          <a:xfrm>
            <a:off x="3287315" y="1040878"/>
            <a:ext cx="2004528" cy="369332"/>
          </a:xfrm>
          <a:prstGeom prst="rect">
            <a:avLst/>
          </a:prstGeom>
          <a:noFill/>
        </p:spPr>
        <p:txBody>
          <a:bodyPr wrap="square" rtlCol="0">
            <a:spAutoFit/>
          </a:bodyPr>
          <a:lstStyle/>
          <a:p>
            <a:pPr algn="ctr"/>
            <a:r>
              <a:rPr lang="en-US" dirty="0" smtClean="0"/>
              <a:t>Gives Profit </a:t>
            </a:r>
            <a:endParaRPr lang="en-US" dirty="0"/>
          </a:p>
        </p:txBody>
      </p:sp>
    </p:spTree>
    <p:extLst>
      <p:ext uri="{BB962C8B-B14F-4D97-AF65-F5344CB8AC3E}">
        <p14:creationId xmlns:p14="http://schemas.microsoft.com/office/powerpoint/2010/main" val="7825360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Situational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44336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315" y="2032986"/>
            <a:ext cx="7696940" cy="1754326"/>
          </a:xfrm>
          <a:prstGeom prst="rect">
            <a:avLst/>
          </a:prstGeom>
          <a:noFill/>
        </p:spPr>
        <p:txBody>
          <a:bodyPr wrap="square" rtlCol="0">
            <a:spAutoFit/>
          </a:bodyPr>
          <a:lstStyle/>
          <a:p>
            <a:pPr algn="ctr"/>
            <a:r>
              <a:rPr lang="en-US" sz="3600" dirty="0" smtClean="0"/>
              <a:t>Paying for a college degree by working for himself…Fred DeLuca opened a sandwich shop </a:t>
            </a:r>
            <a:endParaRPr lang="en-US" sz="3600" dirty="0"/>
          </a:p>
        </p:txBody>
      </p:sp>
    </p:spTree>
    <p:extLst>
      <p:ext uri="{BB962C8B-B14F-4D97-AF65-F5344CB8AC3E}">
        <p14:creationId xmlns:p14="http://schemas.microsoft.com/office/powerpoint/2010/main" val="1830336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foodpoisonjournal.com/uploads/image/subway(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0" y="1882066"/>
            <a:ext cx="3639845" cy="301840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eastfieldcollege.edu/Subway/Team.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537" y="2175537"/>
            <a:ext cx="3786111" cy="272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2243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358" y="337351"/>
            <a:ext cx="7696940" cy="1200329"/>
          </a:xfrm>
          <a:prstGeom prst="rect">
            <a:avLst/>
          </a:prstGeom>
          <a:noFill/>
        </p:spPr>
        <p:txBody>
          <a:bodyPr wrap="square" rtlCol="0">
            <a:spAutoFit/>
          </a:bodyPr>
          <a:lstStyle/>
          <a:p>
            <a:pPr algn="ctr"/>
            <a:r>
              <a:rPr lang="en-US" sz="3600" dirty="0" smtClean="0"/>
              <a:t>Australia 1969….bad surfer shorts and cold feet</a:t>
            </a:r>
            <a:endParaRPr lang="en-US" sz="3600" dirty="0"/>
          </a:p>
        </p:txBody>
      </p:sp>
      <p:pic>
        <p:nvPicPr>
          <p:cNvPr id="1028" name="Picture 4" descr="http://concierge.typepad.com/.a/6a00d8341c5a2653ef01543206d77e970c-500w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268" y="1804185"/>
            <a:ext cx="5623788" cy="371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18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tubai-zoo.com/__we_thumbs__/1759_1_Ipod_600x4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07" y="1854200"/>
            <a:ext cx="4327648" cy="35528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ahoodie.com/wp-content/uploads/2011/09/quiksilver-desktop-wallpap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755" y="1854200"/>
            <a:ext cx="4554245"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821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ars_ppt-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685800"/>
            <a:ext cx="6781800" cy="5257799"/>
          </a:xfrm>
          <a:prstGeom prst="rect">
            <a:avLst/>
          </a:prstGeom>
        </p:spPr>
      </p:pic>
      <p:sp>
        <p:nvSpPr>
          <p:cNvPr id="4" name="Title 1"/>
          <p:cNvSpPr>
            <a:spLocks noGrp="1"/>
          </p:cNvSpPr>
          <p:nvPr>
            <p:ph type="title"/>
          </p:nvPr>
        </p:nvSpPr>
        <p:spPr>
          <a:xfrm>
            <a:off x="152400" y="152400"/>
            <a:ext cx="8763000" cy="639762"/>
          </a:xfrm>
        </p:spPr>
        <p:txBody>
          <a:bodyPr>
            <a:normAutofit/>
          </a:bodyPr>
          <a:lstStyle/>
          <a:p>
            <a:r>
              <a:rPr lang="en-US" sz="3200" i="1" dirty="0" smtClean="0"/>
              <a:t>Entrepreneurship@ASU – A Permanent Revolution</a:t>
            </a:r>
            <a:endParaRPr lang="en-US" sz="3200" i="1" dirty="0"/>
          </a:p>
        </p:txBody>
      </p:sp>
    </p:spTree>
    <p:extLst>
      <p:ext uri="{BB962C8B-B14F-4D97-AF65-F5344CB8AC3E}">
        <p14:creationId xmlns:p14="http://schemas.microsoft.com/office/powerpoint/2010/main" val="2385725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315" y="2032986"/>
            <a:ext cx="7696940" cy="2862322"/>
          </a:xfrm>
          <a:prstGeom prst="rect">
            <a:avLst/>
          </a:prstGeom>
          <a:noFill/>
        </p:spPr>
        <p:txBody>
          <a:bodyPr wrap="square" rtlCol="0">
            <a:spAutoFit/>
          </a:bodyPr>
          <a:lstStyle/>
          <a:p>
            <a:pPr algn="ctr"/>
            <a:r>
              <a:rPr lang="en-US" sz="3600" dirty="0" smtClean="0"/>
              <a:t>A pharmacist in Atlanta City needed more money for a growing family…..found a patented drink that was growing in popularity…bought it off its owner in 1880’s</a:t>
            </a:r>
            <a:endParaRPr lang="en-US" sz="3600" dirty="0"/>
          </a:p>
        </p:txBody>
      </p:sp>
    </p:spTree>
    <p:extLst>
      <p:ext uri="{BB962C8B-B14F-4D97-AF65-F5344CB8AC3E}">
        <p14:creationId xmlns:p14="http://schemas.microsoft.com/office/powerpoint/2010/main" val="20149982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opandroll.com/coke-art/Coca-Cola-Art_Enjoy_Logo_Ribb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173" y="1081226"/>
            <a:ext cx="4686300" cy="4686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9091" y="257449"/>
            <a:ext cx="7696940" cy="584775"/>
          </a:xfrm>
          <a:prstGeom prst="rect">
            <a:avLst/>
          </a:prstGeom>
          <a:noFill/>
        </p:spPr>
        <p:txBody>
          <a:bodyPr wrap="square" rtlCol="0">
            <a:spAutoFit/>
          </a:bodyPr>
          <a:lstStyle/>
          <a:p>
            <a:pPr algn="ctr"/>
            <a:r>
              <a:rPr lang="en-US" sz="3200" i="1" dirty="0" smtClean="0"/>
              <a:t>The drink did quite well!!!!!!</a:t>
            </a:r>
            <a:endParaRPr lang="en-US" sz="3200" i="1" dirty="0"/>
          </a:p>
        </p:txBody>
      </p:sp>
    </p:spTree>
    <p:extLst>
      <p:ext uri="{BB962C8B-B14F-4D97-AF65-F5344CB8AC3E}">
        <p14:creationId xmlns:p14="http://schemas.microsoft.com/office/powerpoint/2010/main" val="25364909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 y="2843487"/>
            <a:ext cx="8686800" cy="1143000"/>
          </a:xfrm>
        </p:spPr>
        <p:txBody>
          <a:bodyPr>
            <a:noAutofit/>
          </a:bodyPr>
          <a:lstStyle/>
          <a:p>
            <a:pPr algn="ctr"/>
            <a:r>
              <a:rPr lang="en-US" sz="4800" dirty="0" smtClean="0">
                <a:ea typeface="ＭＳ Ｐゴシック" pitchFamily="34" charset="-128"/>
              </a:rPr>
              <a:t>"The real act of discovery consists not in finding new lands but in seeing with new eyes." </a:t>
            </a:r>
            <a:br>
              <a:rPr lang="en-US" sz="4800" dirty="0" smtClean="0">
                <a:ea typeface="ＭＳ Ｐゴシック" pitchFamily="34" charset="-128"/>
              </a:rPr>
            </a:br>
            <a:r>
              <a:rPr lang="en-US" sz="4800" dirty="0" smtClean="0">
                <a:ea typeface="ＭＳ Ｐゴシック" pitchFamily="34" charset="-128"/>
              </a:rPr>
              <a:t/>
            </a:r>
            <a:br>
              <a:rPr lang="en-US" sz="4800" dirty="0" smtClean="0">
                <a:ea typeface="ＭＳ Ｐゴシック" pitchFamily="34" charset="-128"/>
              </a:rPr>
            </a:br>
            <a:r>
              <a:rPr lang="en-US" sz="2400" dirty="0" smtClean="0">
                <a:ea typeface="ＭＳ Ｐゴシック" pitchFamily="34" charset="-128"/>
              </a:rPr>
              <a:t>Marcel Proust</a:t>
            </a:r>
          </a:p>
        </p:txBody>
      </p:sp>
    </p:spTree>
    <p:extLst>
      <p:ext uri="{BB962C8B-B14F-4D97-AF65-F5344CB8AC3E}">
        <p14:creationId xmlns:p14="http://schemas.microsoft.com/office/powerpoint/2010/main" val="38648317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 </a:t>
            </a:r>
            <a:endParaRPr lang="en-US" dirty="0"/>
          </a:p>
        </p:txBody>
      </p:sp>
    </p:spTree>
    <p:extLst>
      <p:ext uri="{BB962C8B-B14F-4D97-AF65-F5344CB8AC3E}">
        <p14:creationId xmlns:p14="http://schemas.microsoft.com/office/powerpoint/2010/main" val="3374805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ctrTitle" idx="4294967295"/>
          </p:nvPr>
        </p:nvSpPr>
        <p:spPr>
          <a:xfrm>
            <a:off x="623656" y="2458035"/>
            <a:ext cx="8089900" cy="1470025"/>
          </a:xfrm>
        </p:spPr>
        <p:txBody>
          <a:bodyPr>
            <a:normAutofit/>
          </a:bodyPr>
          <a:lstStyle/>
          <a:p>
            <a:r>
              <a:rPr lang="en-IE" sz="3600" dirty="0"/>
              <a:t>…why work on a start-up, spin-out company of your own?</a:t>
            </a:r>
            <a:endParaRPr lang="en-GB" sz="3600" dirty="0"/>
          </a:p>
        </p:txBody>
      </p:sp>
    </p:spTree>
    <p:extLst>
      <p:ext uri="{BB962C8B-B14F-4D97-AF65-F5344CB8AC3E}">
        <p14:creationId xmlns:p14="http://schemas.microsoft.com/office/powerpoint/2010/main" val="14587518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idx="4294967295"/>
          </p:nvPr>
        </p:nvSpPr>
        <p:spPr>
          <a:xfrm>
            <a:off x="604838" y="1417638"/>
            <a:ext cx="7772400" cy="4586720"/>
          </a:xfrm>
        </p:spPr>
        <p:txBody>
          <a:bodyPr>
            <a:normAutofit/>
          </a:bodyPr>
          <a:lstStyle/>
          <a:p>
            <a:pPr algn="ctr"/>
            <a:r>
              <a:rPr lang="en-IE" sz="3600" dirty="0"/>
              <a:t>….And sometimes a bit of luck…</a:t>
            </a:r>
            <a:br>
              <a:rPr lang="en-IE" sz="3600" dirty="0"/>
            </a:br>
            <a:r>
              <a:rPr lang="en-IE" sz="3600" dirty="0"/>
              <a:t>(right time, right place)</a:t>
            </a:r>
            <a:br>
              <a:rPr lang="en-IE" sz="3600" dirty="0"/>
            </a:br>
            <a:r>
              <a:rPr lang="en-IE" sz="3600" dirty="0"/>
              <a:t/>
            </a:r>
            <a:br>
              <a:rPr lang="en-IE" sz="3600" dirty="0"/>
            </a:br>
            <a:r>
              <a:rPr lang="en-IE" sz="3600" dirty="0"/>
              <a:t>….what they call chutzpah!</a:t>
            </a:r>
            <a:endParaRPr lang="en-GB" sz="3600" dirty="0"/>
          </a:p>
        </p:txBody>
      </p:sp>
    </p:spTree>
    <p:extLst>
      <p:ext uri="{BB962C8B-B14F-4D97-AF65-F5344CB8AC3E}">
        <p14:creationId xmlns:p14="http://schemas.microsoft.com/office/powerpoint/2010/main" val="1845313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unchAVenture_Gear-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599" y="179808"/>
            <a:ext cx="7551653" cy="5687592"/>
          </a:xfrm>
          <a:prstGeom prst="rect">
            <a:avLst/>
          </a:prstGeom>
        </p:spPr>
      </p:pic>
      <p:sp>
        <p:nvSpPr>
          <p:cNvPr id="3" name="TextBox 2"/>
          <p:cNvSpPr txBox="1"/>
          <p:nvPr/>
        </p:nvSpPr>
        <p:spPr>
          <a:xfrm>
            <a:off x="6702636" y="301837"/>
            <a:ext cx="1242875" cy="276999"/>
          </a:xfrm>
          <a:prstGeom prst="rect">
            <a:avLst/>
          </a:prstGeom>
          <a:noFill/>
        </p:spPr>
        <p:txBody>
          <a:bodyPr wrap="square" rtlCol="0">
            <a:spAutoFit/>
          </a:bodyPr>
          <a:lstStyle/>
          <a:p>
            <a:r>
              <a:rPr lang="en-US" sz="1200" b="1" dirty="0" smtClean="0">
                <a:solidFill>
                  <a:srgbClr val="FF0000"/>
                </a:solidFill>
              </a:rPr>
              <a:t>(EIG initiative)</a:t>
            </a:r>
            <a:endParaRPr lang="en-US" sz="1200" b="1" dirty="0">
              <a:solidFill>
                <a:srgbClr val="FF0000"/>
              </a:solidFill>
            </a:endParaRPr>
          </a:p>
        </p:txBody>
      </p:sp>
      <p:sp>
        <p:nvSpPr>
          <p:cNvPr id="4" name="TextBox 3"/>
          <p:cNvSpPr txBox="1"/>
          <p:nvPr/>
        </p:nvSpPr>
        <p:spPr>
          <a:xfrm>
            <a:off x="6702636" y="2192780"/>
            <a:ext cx="1242875" cy="276999"/>
          </a:xfrm>
          <a:prstGeom prst="rect">
            <a:avLst/>
          </a:prstGeom>
          <a:noFill/>
        </p:spPr>
        <p:txBody>
          <a:bodyPr wrap="square" rtlCol="0">
            <a:spAutoFit/>
          </a:bodyPr>
          <a:lstStyle/>
          <a:p>
            <a:r>
              <a:rPr lang="en-US" sz="1200" b="1" dirty="0" smtClean="0">
                <a:solidFill>
                  <a:srgbClr val="FF0000"/>
                </a:solidFill>
              </a:rPr>
              <a:t>(EIG initiative)</a:t>
            </a:r>
            <a:endParaRPr lang="en-US" sz="1200" b="1" dirty="0">
              <a:solidFill>
                <a:srgbClr val="FF0000"/>
              </a:solidFill>
            </a:endParaRPr>
          </a:p>
        </p:txBody>
      </p:sp>
      <p:sp>
        <p:nvSpPr>
          <p:cNvPr id="5" name="TextBox 4"/>
          <p:cNvSpPr txBox="1"/>
          <p:nvPr/>
        </p:nvSpPr>
        <p:spPr>
          <a:xfrm>
            <a:off x="7945511" y="4270155"/>
            <a:ext cx="1242875" cy="276999"/>
          </a:xfrm>
          <a:prstGeom prst="rect">
            <a:avLst/>
          </a:prstGeom>
          <a:noFill/>
        </p:spPr>
        <p:txBody>
          <a:bodyPr wrap="square" rtlCol="0">
            <a:spAutoFit/>
          </a:bodyPr>
          <a:lstStyle/>
          <a:p>
            <a:r>
              <a:rPr lang="en-US" sz="1200" b="1" dirty="0" smtClean="0">
                <a:solidFill>
                  <a:srgbClr val="FF0000"/>
                </a:solidFill>
              </a:rPr>
              <a:t>(EIG initiative)</a:t>
            </a:r>
            <a:endParaRPr lang="en-US" sz="1200" b="1" dirty="0">
              <a:solidFill>
                <a:srgbClr val="FF0000"/>
              </a:solidFill>
            </a:endParaRPr>
          </a:p>
        </p:txBody>
      </p:sp>
      <p:sp>
        <p:nvSpPr>
          <p:cNvPr id="6" name="TextBox 5"/>
          <p:cNvSpPr txBox="1"/>
          <p:nvPr/>
        </p:nvSpPr>
        <p:spPr>
          <a:xfrm>
            <a:off x="7528259" y="5590401"/>
            <a:ext cx="1242875" cy="276999"/>
          </a:xfrm>
          <a:prstGeom prst="rect">
            <a:avLst/>
          </a:prstGeom>
          <a:noFill/>
        </p:spPr>
        <p:txBody>
          <a:bodyPr wrap="square" rtlCol="0">
            <a:spAutoFit/>
          </a:bodyPr>
          <a:lstStyle/>
          <a:p>
            <a:r>
              <a:rPr lang="en-US" sz="1200" b="1" dirty="0" smtClean="0">
                <a:solidFill>
                  <a:srgbClr val="FF0000"/>
                </a:solidFill>
              </a:rPr>
              <a:t>(EIG initiative)</a:t>
            </a:r>
            <a:endParaRPr lang="en-US" sz="1200" b="1" dirty="0">
              <a:solidFill>
                <a:srgbClr val="FF0000"/>
              </a:solidFill>
            </a:endParaRPr>
          </a:p>
        </p:txBody>
      </p:sp>
    </p:spTree>
    <p:extLst>
      <p:ext uri="{BB962C8B-B14F-4D97-AF65-F5344CB8AC3E}">
        <p14:creationId xmlns:p14="http://schemas.microsoft.com/office/powerpoint/2010/main" val="343707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74" y="173185"/>
            <a:ext cx="8278426" cy="715962"/>
          </a:xfrm>
        </p:spPr>
        <p:txBody>
          <a:bodyPr>
            <a:normAutofit/>
          </a:bodyPr>
          <a:lstStyle/>
          <a:p>
            <a:r>
              <a:rPr lang="en-US" sz="3200" i="1" dirty="0" smtClean="0"/>
              <a:t>2013/2014 Estimates Key Indicators</a:t>
            </a:r>
            <a:endParaRPr lang="en-US" sz="3200" i="1" dirty="0"/>
          </a:p>
        </p:txBody>
      </p:sp>
      <p:sp>
        <p:nvSpPr>
          <p:cNvPr id="3" name="Content Placeholder 2"/>
          <p:cNvSpPr>
            <a:spLocks noGrp="1"/>
          </p:cNvSpPr>
          <p:nvPr>
            <p:ph idx="1"/>
          </p:nvPr>
        </p:nvSpPr>
        <p:spPr>
          <a:xfrm>
            <a:off x="152400" y="1074198"/>
            <a:ext cx="8839200" cy="4884099"/>
          </a:xfrm>
        </p:spPr>
        <p:txBody>
          <a:bodyPr>
            <a:normAutofit/>
          </a:bodyPr>
          <a:lstStyle/>
          <a:p>
            <a:r>
              <a:rPr lang="en-US" dirty="0" smtClean="0"/>
              <a:t>48 student startups supported (20 last year)</a:t>
            </a:r>
          </a:p>
          <a:p>
            <a:r>
              <a:rPr lang="en-US" dirty="0" smtClean="0"/>
              <a:t>$400,000 in initial funding from private donors to these student startups including new patent/TM fund, customer development travel fund ($200,000 last year)</a:t>
            </a:r>
            <a:endParaRPr lang="en-US" dirty="0"/>
          </a:p>
          <a:p>
            <a:r>
              <a:rPr lang="en-US" dirty="0" smtClean="0"/>
              <a:t>15-18 new faculty startups created (11 last year)</a:t>
            </a:r>
          </a:p>
          <a:p>
            <a:r>
              <a:rPr lang="en-US" dirty="0" smtClean="0"/>
              <a:t>10 alumni/external startups supported (4 last year)</a:t>
            </a:r>
          </a:p>
          <a:p>
            <a:r>
              <a:rPr lang="en-US" dirty="0" smtClean="0"/>
              <a:t>4 Alexandria Co-working Spaces open (1 to date)</a:t>
            </a:r>
            <a:endParaRPr lang="en-US" dirty="0"/>
          </a:p>
        </p:txBody>
      </p:sp>
    </p:spTree>
    <p:extLst>
      <p:ext uri="{BB962C8B-B14F-4D97-AF65-F5344CB8AC3E}">
        <p14:creationId xmlns:p14="http://schemas.microsoft.com/office/powerpoint/2010/main" val="49918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r>
              <a:rPr lang="en-IE" smtClean="0"/>
              <a:t>What Makes a Great Business?</a:t>
            </a:r>
            <a:endParaRPr lang="en-US" smtClean="0"/>
          </a:p>
        </p:txBody>
      </p:sp>
      <p:sp>
        <p:nvSpPr>
          <p:cNvPr id="111619" name="Rectangle 3"/>
          <p:cNvSpPr>
            <a:spLocks noGrp="1" noChangeArrowheads="1"/>
          </p:cNvSpPr>
          <p:nvPr>
            <p:ph type="body" idx="1"/>
          </p:nvPr>
        </p:nvSpPr>
        <p:spPr/>
        <p:txBody>
          <a:bodyPr/>
          <a:lstStyle/>
          <a:p>
            <a:r>
              <a:rPr lang="en-IE" smtClean="0"/>
              <a:t>Great People</a:t>
            </a:r>
          </a:p>
          <a:p>
            <a:endParaRPr lang="en-IE" smtClean="0"/>
          </a:p>
          <a:p>
            <a:r>
              <a:rPr lang="en-IE" smtClean="0"/>
              <a:t>Well Differentiated Product</a:t>
            </a:r>
          </a:p>
          <a:p>
            <a:endParaRPr lang="en-IE" smtClean="0"/>
          </a:p>
          <a:p>
            <a:r>
              <a:rPr lang="en-IE" smtClean="0"/>
              <a:t>Must Have Customers</a:t>
            </a:r>
          </a:p>
          <a:p>
            <a:endParaRPr lang="en-IE" smtClean="0"/>
          </a:p>
          <a:p>
            <a:r>
              <a:rPr lang="en-IE" smtClean="0"/>
              <a:t>Sufficient Infrastructure and Resources </a:t>
            </a:r>
            <a:endParaRPr lang="en-US" smtClean="0"/>
          </a:p>
        </p:txBody>
      </p:sp>
    </p:spTree>
    <p:extLst>
      <p:ext uri="{BB962C8B-B14F-4D97-AF65-F5344CB8AC3E}">
        <p14:creationId xmlns:p14="http://schemas.microsoft.com/office/powerpoint/2010/main" val="248823600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1953</Words>
  <Application>Microsoft Office PowerPoint</Application>
  <PresentationFormat>On-screen Show (4:3)</PresentationFormat>
  <Paragraphs>232</Paragraphs>
  <Slides>65</Slides>
  <Notes>2</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Arizona – Emerging Startup Ecosystem</vt:lpstr>
      <vt:lpstr>Create Like a God  Command Like a King  Work Like a Slave   Ref: Guy Kawasaki (Ex-Apple, Garage.com)</vt:lpstr>
      <vt:lpstr>ASU Entrepreneurship and Innovation Group (EIG) Overview</vt:lpstr>
      <vt:lpstr>Entrepreneurship@ASU – A Permanent Revolution</vt:lpstr>
      <vt:lpstr>PowerPoint Presentation</vt:lpstr>
      <vt:lpstr>2013/2014 Estimates Key Indicators</vt:lpstr>
      <vt:lpstr>What Makes a Great Business?</vt:lpstr>
      <vt:lpstr>Why are people getting into entrepreneurship?</vt:lpstr>
      <vt:lpstr>Trends</vt:lpstr>
      <vt:lpstr>Rules for doing a high tech startup are the same … but….</vt:lpstr>
      <vt:lpstr>Question: Which would you invest in  A. Great Idea, good team  or B. Good idea, great team?</vt:lpstr>
      <vt:lpstr>PowerPoint Presentation</vt:lpstr>
      <vt:lpstr>Startup Teams – Ability to ‘Pivot’</vt:lpstr>
      <vt:lpstr>Entrepreneurship is risky because…..?</vt:lpstr>
      <vt:lpstr>Entrepreneurship is a ‘Minority Sport’ that only suits certain types</vt:lpstr>
      <vt:lpstr>Push the Team Idea </vt:lpstr>
      <vt:lpstr>“Real Artists Ship!”   Steve Jobs, Founder of Apple</vt:lpstr>
      <vt:lpstr>Start with a broad view of the sector ….and look for the gaps   Look for unfulfilled Needs  Look for problems to be solved  TALK to customers early</vt:lpstr>
      <vt:lpstr>Business Plans versus Lean/BMC Startup</vt:lpstr>
      <vt:lpstr>The road to being a startup is not straight….</vt:lpstr>
      <vt:lpstr>Entrepreneurship – a story</vt:lpstr>
      <vt:lpstr>“The critical ingredient is getting off your butt and doing something. It's as simple as that. A lot of people have ideas, but there are few who decide to do something about them now. Not tomorrow. Not next week. But today. The true entrepreneur is a doer, not a dreamer.”</vt:lpstr>
      <vt:lpstr>PowerPoint Presentation</vt:lpstr>
      <vt:lpstr>PowerPoint Presentation</vt:lpstr>
      <vt:lpstr>PowerPoint Presentation</vt:lpstr>
      <vt:lpstr>PowerPoint Presentation</vt:lpstr>
      <vt:lpstr>Lean and business model canvas</vt:lpstr>
      <vt:lpstr>I never perfected an invention that I did not think about in terms of the service it might give others... I find out what the world needs, then I proceed to invent  Thomas Edison, inventor and scientist</vt:lpstr>
      <vt:lpstr>Lean thinking states that a startup is ‘temporary organization’</vt:lpstr>
      <vt:lpstr>Objective of all this?</vt:lpstr>
      <vt:lpstr>PowerPoint Presentation</vt:lpstr>
      <vt:lpstr>PowerPoint Presentation</vt:lpstr>
      <vt:lpstr>Myths we tell ourselves</vt:lpstr>
      <vt:lpstr>The world of entrepreneurship is full of myths and half truths</vt:lpstr>
      <vt:lpstr>Where do entrepreneurial ideas come from?</vt:lpstr>
      <vt:lpstr>passion</vt:lpstr>
      <vt:lpstr>People often start with what they like….even broken laser pointers….in 1995</vt:lpstr>
      <vt:lpstr>These Entrepreneurs are a bunch of clowns…</vt:lpstr>
      <vt:lpstr>People often start with something they love….modcloth.com</vt:lpstr>
      <vt:lpstr>Opportunity</vt:lpstr>
      <vt:lpstr>Sometimes products are developed by accident…..</vt:lpstr>
      <vt:lpstr>Starting one at a time…and changing your mind to catch an opportunity….</vt:lpstr>
      <vt:lpstr>PowerPoint Presentation</vt:lpstr>
      <vt:lpstr>It wasn’t their idea…..but that didn’t stop them</vt:lpstr>
      <vt:lpstr>A Salesman in Chicago….selling baking soda </vt:lpstr>
      <vt:lpstr>How to spot a good thing....and being brave enough to switch</vt:lpstr>
      <vt:lpstr>Tom Lyle Williams - From accident to empire</vt:lpstr>
      <vt:lpstr>Even his sister said it would never work….</vt:lpstr>
      <vt:lpstr>They even revolutionalize products and markets they know nothing about….</vt:lpstr>
      <vt:lpstr>despair</vt:lpstr>
      <vt:lpstr>Personal Issues can spur innovation</vt:lpstr>
      <vt:lpstr>Big ‘D’ - Example of Social Enterprise</vt:lpstr>
      <vt:lpstr>Situational </vt:lpstr>
      <vt:lpstr>PowerPoint Presentation</vt:lpstr>
      <vt:lpstr>PowerPoint Presentation</vt:lpstr>
      <vt:lpstr>PowerPoint Presentation</vt:lpstr>
      <vt:lpstr>PowerPoint Presentation</vt:lpstr>
      <vt:lpstr>PowerPoint Presentation</vt:lpstr>
      <vt:lpstr>PowerPoint Presentation</vt:lpstr>
      <vt:lpstr>"The real act of discovery consists not in finding new lands but in seeing with new eyes."   Marcel Proust</vt:lpstr>
      <vt:lpstr>Wrap up </vt:lpstr>
      <vt:lpstr>…why work on a start-up, spin-out company of your own?</vt:lpstr>
      <vt:lpstr>….And sometimes a bit of luck… (right time, right place)  ….what they call chutzpah!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dc:creator>
  <cp:lastModifiedBy>Gordon McConnell</cp:lastModifiedBy>
  <cp:revision>28</cp:revision>
  <dcterms:created xsi:type="dcterms:W3CDTF">2013-09-05T16:35:14Z</dcterms:created>
  <dcterms:modified xsi:type="dcterms:W3CDTF">2013-09-27T19:38:02Z</dcterms:modified>
</cp:coreProperties>
</file>