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2" r:id="rId4"/>
    <p:sldId id="313" r:id="rId5"/>
    <p:sldId id="314" r:id="rId6"/>
    <p:sldId id="315" r:id="rId7"/>
    <p:sldId id="321" r:id="rId8"/>
    <p:sldId id="322" r:id="rId9"/>
    <p:sldId id="36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9" r:id="rId50"/>
    <p:sldId id="366" r:id="rId51"/>
    <p:sldId id="370" r:id="rId52"/>
    <p:sldId id="367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4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8.emf"/><Relationship Id="rId1" Type="http://schemas.openxmlformats.org/officeDocument/2006/relationships/image" Target="../media/image60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53.emf"/><Relationship Id="rId1" Type="http://schemas.openxmlformats.org/officeDocument/2006/relationships/image" Target="../media/image7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DF78-8CDE-47AD-90B2-33BD3625BC34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6F77-47E2-4154-8503-E270ACF7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em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4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1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1.emf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.emf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6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1.emf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6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1.e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1.e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7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1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1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1.emf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7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1.emf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73.e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9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9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9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9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9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9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10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10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10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Outline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33" y="22860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How Do They Work? and How Might They Be Improved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2 - The Development of a Highly Active Manganese </a:t>
            </a:r>
            <a:r>
              <a:rPr lang="en-US" sz="1600" b="1" dirty="0" err="1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3 -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Beyond: Expanding the Scope of Redox-Active Ligand Assisted Catalysts </a:t>
            </a:r>
          </a:p>
        </p:txBody>
      </p:sp>
    </p:spTree>
    <p:extLst>
      <p:ext uri="{BB962C8B-B14F-4D97-AF65-F5344CB8AC3E}">
        <p14:creationId xmlns:p14="http://schemas.microsoft.com/office/powerpoint/2010/main" val="38825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Metallation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of 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 Ligands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0178"/>
              </p:ext>
            </p:extLst>
          </p:nvPr>
        </p:nvGraphicFramePr>
        <p:xfrm>
          <a:off x="377825" y="1520825"/>
          <a:ext cx="6243638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CS ChemDraw Drawing" r:id="rId4" imgW="8358759" imgH="2602611" progId="ChemDraw.Document.6.0">
                  <p:embed/>
                </p:oleObj>
              </mc:Choice>
              <mc:Fallback>
                <p:oleObj name="CS ChemDraw Drawing" r:id="rId4" imgW="8358759" imgH="26026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25" y="1520825"/>
                        <a:ext cx="6243638" cy="194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978299"/>
              </p:ext>
            </p:extLst>
          </p:nvPr>
        </p:nvGraphicFramePr>
        <p:xfrm>
          <a:off x="377825" y="3886200"/>
          <a:ext cx="62674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CS ChemDraw Drawing" r:id="rId6" imgW="8401431" imgH="2575179" progId="ChemDraw.Document.6.0">
                  <p:embed/>
                </p:oleObj>
              </mc:Choice>
              <mc:Fallback>
                <p:oleObj name="CS ChemDraw Drawing" r:id="rId6" imgW="8401431" imgH="25751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825" y="3886200"/>
                        <a:ext cx="6267450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010400" y="1876217"/>
            <a:ext cx="1676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Coord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     Verified by XRD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6.0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High-Spin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4438197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6.3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High-Spin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Chemical Chelate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30824"/>
              </p:ext>
            </p:extLst>
          </p:nvPr>
        </p:nvGraphicFramePr>
        <p:xfrm>
          <a:off x="609600" y="1905000"/>
          <a:ext cx="5487257" cy="193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CS ChemDraw Drawing" r:id="rId4" imgW="7316343" imgH="2576703" progId="ChemDraw.Document.6.0">
                  <p:embed/>
                </p:oleObj>
              </mc:Choice>
              <mc:Fallback>
                <p:oleObj name="CS ChemDraw Drawing" r:id="rId4" imgW="7316343" imgH="25767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5487257" cy="193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4294727"/>
            <a:ext cx="67056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Center Remains Divalent 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Redox-Activity Leads to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Deprotonation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Observed with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xs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 K and COT (cat.)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(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Me</a:t>
            </a:r>
            <a:r>
              <a:rPr lang="en-US" sz="10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PDI)MnCl</a:t>
            </a:r>
            <a:r>
              <a:rPr lang="en-US" sz="16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Reduction Resulted in Decomposition</a:t>
            </a:r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2447836"/>
            <a:ext cx="2438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3.8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Intermediate-Spin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39653"/>
              </p:ext>
            </p:extLst>
          </p:nvPr>
        </p:nvGraphicFramePr>
        <p:xfrm>
          <a:off x="7010400" y="3657600"/>
          <a:ext cx="1229582" cy="143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CS ChemDraw Drawing" r:id="rId6" imgW="1639443" imgH="1912239" progId="ChemDraw.Document.6.0">
                  <p:embed/>
                </p:oleObj>
              </mc:Choice>
              <mc:Fallback>
                <p:oleObj name="CS ChemDraw Drawing" r:id="rId6" imgW="1639443" imgH="1912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0400" y="3657600"/>
                        <a:ext cx="1229582" cy="143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6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Crystallographic Confirmation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7403"/>
              </p:ext>
            </p:extLst>
          </p:nvPr>
        </p:nvGraphicFramePr>
        <p:xfrm>
          <a:off x="5358948" y="3865626"/>
          <a:ext cx="2413452" cy="21031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99052"/>
                <a:gridCol w="914400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2.116(2)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2.153(3)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2.216(2)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N(1)-C(3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1.364(3)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C(3)-C(4)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1.366(4)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C(3)-C(5)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1.495(4)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(1)-N(1A)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148.53(12)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126.54(5)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N(3)-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(1)-N(3A)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106.91(11)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981200"/>
            <a:ext cx="3233781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43551"/>
              </p:ext>
            </p:extLst>
          </p:nvPr>
        </p:nvGraphicFramePr>
        <p:xfrm>
          <a:off x="5511348" y="1600200"/>
          <a:ext cx="2115407" cy="203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CS ChemDraw Drawing" r:id="rId5" imgW="2820543" imgH="2715387" progId="ChemDraw.Document.6.0">
                  <p:embed/>
                </p:oleObj>
              </mc:Choice>
              <mc:Fallback>
                <p:oleObj name="CS ChemDraw Drawing" r:id="rId5" imgW="2820543" imgH="27153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348" y="1600200"/>
                        <a:ext cx="2115407" cy="203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PDI)MnCl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18288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6.1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High-Spin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02988"/>
              </p:ext>
            </p:extLst>
          </p:nvPr>
        </p:nvGraphicFramePr>
        <p:xfrm>
          <a:off x="363760" y="1295400"/>
          <a:ext cx="6265640" cy="19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CS ChemDraw Drawing" r:id="rId4" imgW="8354187" imgH="2578227" progId="ChemDraw.Document.6.0">
                  <p:embed/>
                </p:oleObj>
              </mc:Choice>
              <mc:Fallback>
                <p:oleObj name="CS ChemDraw Drawing" r:id="rId4" imgW="8354187" imgH="2578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760" y="1295400"/>
                        <a:ext cx="6265640" cy="19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4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5217"/>
            <a:ext cx="3209925" cy="33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PDI)MnCl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18288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6.1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High-Spin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6073"/>
              </p:ext>
            </p:extLst>
          </p:nvPr>
        </p:nvGraphicFramePr>
        <p:xfrm>
          <a:off x="6019800" y="4114800"/>
          <a:ext cx="2413452" cy="21031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9656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2.3514(8)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2.3748(8)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2.300(2)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2.196(2)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2.338(2)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141.81(8)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112.13(3)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113.63(6)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133.16(7)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4800" y="3962400"/>
            <a:ext cx="2694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Rather Than </a:t>
            </a: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Coordination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19941"/>
              </p:ext>
            </p:extLst>
          </p:nvPr>
        </p:nvGraphicFramePr>
        <p:xfrm>
          <a:off x="363760" y="1295400"/>
          <a:ext cx="6265640" cy="19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CS ChemDraw Drawing" r:id="rId5" imgW="8354187" imgH="2578227" progId="ChemDraw.Document.6.0">
                  <p:embed/>
                </p:oleObj>
              </mc:Choice>
              <mc:Fallback>
                <p:oleObj name="CS ChemDraw Drawing" r:id="rId5" imgW="8354187" imgH="2578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760" y="1295400"/>
                        <a:ext cx="6265640" cy="19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2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Analyzing Chelate Reduction by XRD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2" y="1219200"/>
            <a:ext cx="365115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9692"/>
              </p:ext>
            </p:extLst>
          </p:nvPr>
        </p:nvGraphicFramePr>
        <p:xfrm>
          <a:off x="1143000" y="4572000"/>
          <a:ext cx="6920579" cy="98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CS ChemDraw Drawing" r:id="rId5" imgW="9227439" imgH="1314831" progId="ChemDraw.Document.6.0">
                  <p:embed/>
                </p:oleObj>
              </mc:Choice>
              <mc:Fallback>
                <p:oleObj name="CS ChemDraw Drawing" r:id="rId5" imgW="9227439" imgH="1314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572000"/>
                        <a:ext cx="6920579" cy="98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4191000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22625" y="41910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781800" y="41910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10539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1.28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86467" y="5867400"/>
            <a:ext cx="5528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Knijnenburg</a:t>
            </a:r>
            <a:r>
              <a:rPr lang="en-US" sz="1200" dirty="0" smtClean="0"/>
              <a:t>, Q.; </a:t>
            </a:r>
            <a:r>
              <a:rPr lang="en-US" sz="1200" dirty="0" err="1" smtClean="0"/>
              <a:t>Gambarotta</a:t>
            </a:r>
            <a:r>
              <a:rPr lang="en-US" sz="1200" dirty="0" smtClean="0"/>
              <a:t>, S.; </a:t>
            </a:r>
            <a:r>
              <a:rPr lang="en-US" sz="1200" dirty="0" err="1" smtClean="0"/>
              <a:t>Budzelaar</a:t>
            </a:r>
            <a:r>
              <a:rPr lang="en-US" sz="1200" dirty="0" smtClean="0"/>
              <a:t>, P. H. M. </a:t>
            </a:r>
            <a:r>
              <a:rPr lang="en-US" sz="1200" i="1" dirty="0" smtClean="0"/>
              <a:t>Dalton Trans.</a:t>
            </a:r>
            <a:r>
              <a:rPr lang="en-US" sz="1200" dirty="0" smtClean="0"/>
              <a:t> </a:t>
            </a:r>
            <a:r>
              <a:rPr lang="en-US" sz="1200" b="1" dirty="0" smtClean="0"/>
              <a:t>2006</a:t>
            </a:r>
            <a:r>
              <a:rPr lang="en-US" sz="1200" dirty="0" smtClean="0"/>
              <a:t>, 5442.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26921" y="5259287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8000" y="510391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1.32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17721" y="5257798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4825" y="510539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1.36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374546" y="5259287"/>
            <a:ext cx="254854" cy="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1946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1.50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04027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1.44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9746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629400" y="4879777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59874" y="4879777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84300" y="4864332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133600" y="1902023"/>
            <a:ext cx="4915649" cy="1225154"/>
            <a:chOff x="2133600" y="1902023"/>
            <a:chExt cx="4915649" cy="1225154"/>
          </a:xfrm>
        </p:grpSpPr>
        <p:sp>
          <p:nvSpPr>
            <p:cNvPr id="36" name="Rectangle 35"/>
            <p:cNvSpPr/>
            <p:nvPr/>
          </p:nvSpPr>
          <p:spPr>
            <a:xfrm>
              <a:off x="2133600" y="2819400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1.278(4)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097946" y="2973288"/>
              <a:ext cx="2548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10571" y="1902023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1.493(4)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82925" y="2197332"/>
              <a:ext cx="194733" cy="149423"/>
            </a:xfrm>
            <a:prstGeom prst="line">
              <a:avLst/>
            </a:prstGeom>
            <a:ln>
              <a:solidFill>
                <a:srgbClr val="4F555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791200" y="2971800"/>
              <a:ext cx="2548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486400" y="2197332"/>
              <a:ext cx="221415" cy="164868"/>
            </a:xfrm>
            <a:prstGeom prst="line">
              <a:avLst/>
            </a:prstGeom>
            <a:ln>
              <a:solidFill>
                <a:srgbClr val="4F555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614532" y="1902023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1.502(4)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19800" y="2819400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1.282(3)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2" y="1219200"/>
            <a:ext cx="365115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Analyzing Chelate Reduction by XRD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88218"/>
              </p:ext>
            </p:extLst>
          </p:nvPr>
        </p:nvGraphicFramePr>
        <p:xfrm>
          <a:off x="1143000" y="4572000"/>
          <a:ext cx="6920579" cy="98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CS ChemDraw Drawing" r:id="rId5" imgW="9227439" imgH="1314831" progId="ChemDraw.Document.6.0">
                  <p:embed/>
                </p:oleObj>
              </mc:Choice>
              <mc:Fallback>
                <p:oleObj name="CS ChemDraw Drawing" r:id="rId5" imgW="9227439" imgH="1314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572000"/>
                        <a:ext cx="6920579" cy="98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4191000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22625" y="41910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781800" y="41910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10539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1.28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86467" y="5867400"/>
            <a:ext cx="5528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Knijnenburg</a:t>
            </a:r>
            <a:r>
              <a:rPr lang="en-US" sz="1200" dirty="0" smtClean="0"/>
              <a:t>, Q.; </a:t>
            </a:r>
            <a:r>
              <a:rPr lang="en-US" sz="1200" dirty="0" err="1" smtClean="0"/>
              <a:t>Gambarotta</a:t>
            </a:r>
            <a:r>
              <a:rPr lang="en-US" sz="1200" dirty="0" smtClean="0"/>
              <a:t>, S.; </a:t>
            </a:r>
            <a:r>
              <a:rPr lang="en-US" sz="1200" dirty="0" err="1" smtClean="0"/>
              <a:t>Budzelaar</a:t>
            </a:r>
            <a:r>
              <a:rPr lang="en-US" sz="1200" dirty="0" smtClean="0"/>
              <a:t>, P. H. M. </a:t>
            </a:r>
            <a:r>
              <a:rPr lang="en-US" sz="1200" i="1" dirty="0" smtClean="0"/>
              <a:t>Dalton Trans.</a:t>
            </a:r>
            <a:r>
              <a:rPr lang="en-US" sz="1200" dirty="0" smtClean="0"/>
              <a:t> </a:t>
            </a:r>
            <a:r>
              <a:rPr lang="en-US" sz="1200" b="1" dirty="0" smtClean="0"/>
              <a:t>2006</a:t>
            </a:r>
            <a:r>
              <a:rPr lang="en-US" sz="1200" dirty="0" smtClean="0"/>
              <a:t>, 5442.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26921" y="5259287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8000" y="510391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1.32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17721" y="5257798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4825" y="510539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1.36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374546" y="5259287"/>
            <a:ext cx="254854" cy="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1946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1.50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04027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1.44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9746" y="4572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629400" y="4879777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59874" y="4879777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84300" y="4864332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497741" y="1295400"/>
            <a:ext cx="3265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PDI)MnCl</a:t>
            </a:r>
            <a:r>
              <a:rPr lang="en-US" sz="16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: HS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133600" y="1902023"/>
            <a:ext cx="4915649" cy="1225154"/>
            <a:chOff x="2133600" y="1902023"/>
            <a:chExt cx="4915649" cy="1225154"/>
          </a:xfrm>
        </p:grpSpPr>
        <p:sp>
          <p:nvSpPr>
            <p:cNvPr id="48" name="Rectangle 47"/>
            <p:cNvSpPr/>
            <p:nvPr/>
          </p:nvSpPr>
          <p:spPr>
            <a:xfrm>
              <a:off x="2133600" y="2819400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1.278(4)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097946" y="2973288"/>
              <a:ext cx="2548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810571" y="1902023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1.493(4)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382925" y="2197332"/>
              <a:ext cx="194733" cy="149423"/>
            </a:xfrm>
            <a:prstGeom prst="line">
              <a:avLst/>
            </a:prstGeom>
            <a:ln>
              <a:solidFill>
                <a:srgbClr val="4F555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1200" y="2971800"/>
              <a:ext cx="25485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486400" y="2197332"/>
              <a:ext cx="221415" cy="164868"/>
            </a:xfrm>
            <a:prstGeom prst="line">
              <a:avLst/>
            </a:prstGeom>
            <a:ln>
              <a:solidFill>
                <a:srgbClr val="4F555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614532" y="1902023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1.502(4)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19800" y="2819400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F5557"/>
                  </a:solidFill>
                  <a:latin typeface="Arial" pitchFamily="34" charset="0"/>
                  <a:ea typeface="Adobe Heiti Std R" pitchFamily="34" charset="-128"/>
                  <a:cs typeface="Arial" pitchFamily="34" charset="0"/>
                </a:rPr>
                <a:t>1.282(3) Å</a:t>
              </a:r>
              <a:endPara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343400"/>
            <a:ext cx="67056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Without COT, Reduction Takes 3.5 Days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Formally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Zerovalent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Deprotonation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Not Observed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For Pyridine vs. PR</a:t>
            </a:r>
            <a:r>
              <a:rPr lang="en-US" sz="16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Substituents, It’s All About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Covalency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2754536"/>
            <a:ext cx="2209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2.2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μ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1/2)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41521"/>
              </p:ext>
            </p:extLst>
          </p:nvPr>
        </p:nvGraphicFramePr>
        <p:xfrm>
          <a:off x="846487" y="2057400"/>
          <a:ext cx="4792313" cy="194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CS ChemDraw Drawing" r:id="rId4" imgW="6389751" imgH="2587371" progId="ChemDraw.Document.6.0">
                  <p:embed/>
                </p:oleObj>
              </mc:Choice>
              <mc:Fallback>
                <p:oleObj name="CS ChemDraw Drawing" r:id="rId4" imgW="6389751" imgH="2587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487" y="2057400"/>
                        <a:ext cx="4792313" cy="1940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Characterization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696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95" y="1752600"/>
            <a:ext cx="5764139" cy="4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7134" y="2133600"/>
            <a:ext cx="128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</a:t>
            </a:r>
            <a:endParaRPr lang="en-US" sz="1600" dirty="0">
              <a:solidFill>
                <a:srgbClr val="4F5557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5645"/>
              </p:ext>
            </p:extLst>
          </p:nvPr>
        </p:nvGraphicFramePr>
        <p:xfrm>
          <a:off x="5946934" y="1905000"/>
          <a:ext cx="1901666" cy="202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CS ChemDraw Drawing" r:id="rId5" imgW="2535555" imgH="2706243" progId="ChemDraw.Document.6.0">
                  <p:embed/>
                </p:oleObj>
              </mc:Choice>
              <mc:Fallback>
                <p:oleObj name="CS ChemDraw Drawing" r:id="rId5" imgW="2535555" imgH="2706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6934" y="1905000"/>
                        <a:ext cx="1901666" cy="2029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3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95831"/>
              </p:ext>
            </p:extLst>
          </p:nvPr>
        </p:nvGraphicFramePr>
        <p:xfrm>
          <a:off x="3886200" y="2895600"/>
          <a:ext cx="2261052" cy="294436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1.944(2)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1.949(2)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2.2697(8)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2.2634(8)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C(7)-C(8)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157.54(9)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105.93(3)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130.90(6)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" name="Picture 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6" y="2667000"/>
            <a:ext cx="3391157" cy="32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Homogeneous Transition Metal Catalysis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4951" y="1598201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Hydrogenation (2001)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235" y="1598201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Dihydroxylation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(2001)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890" y="3719304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Olefin Metathesis (2005)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6441" y="37193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Cross Coupling (2010)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" y="1460297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" y="3581400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1460297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3581401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40963"/>
              </p:ext>
            </p:extLst>
          </p:nvPr>
        </p:nvGraphicFramePr>
        <p:xfrm>
          <a:off x="371551" y="2298498"/>
          <a:ext cx="3580733" cy="55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S ChemDraw Drawing" r:id="rId5" imgW="4774311" imgH="744855" progId="ChemDraw.Document.6.0">
                  <p:embed/>
                </p:oleObj>
              </mc:Choice>
              <mc:Fallback>
                <p:oleObj name="CS ChemDraw Drawing" r:id="rId5" imgW="4774311" imgH="744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551" y="2298498"/>
                        <a:ext cx="3580733" cy="55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84826"/>
              </p:ext>
            </p:extLst>
          </p:nvPr>
        </p:nvGraphicFramePr>
        <p:xfrm>
          <a:off x="4974946" y="2222297"/>
          <a:ext cx="3332702" cy="84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S ChemDraw Drawing" r:id="rId7" imgW="4443603" imgH="1127379" progId="ChemDraw.Document.6.0">
                  <p:embed/>
                </p:oleObj>
              </mc:Choice>
              <mc:Fallback>
                <p:oleObj name="CS ChemDraw Drawing" r:id="rId7" imgW="4443603" imgH="1127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4946" y="2222297"/>
                        <a:ext cx="3332702" cy="84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99777"/>
              </p:ext>
            </p:extLst>
          </p:nvPr>
        </p:nvGraphicFramePr>
        <p:xfrm>
          <a:off x="330995" y="4348164"/>
          <a:ext cx="3214973" cy="48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S ChemDraw Drawing" r:id="rId9" imgW="4286631" imgH="642747" progId="ChemDraw.Document.6.0">
                  <p:embed/>
                </p:oleObj>
              </mc:Choice>
              <mc:Fallback>
                <p:oleObj name="CS ChemDraw Drawing" r:id="rId9" imgW="4286631" imgH="642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995" y="4348164"/>
                        <a:ext cx="3214973" cy="48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40956"/>
              </p:ext>
            </p:extLst>
          </p:nvPr>
        </p:nvGraphicFramePr>
        <p:xfrm>
          <a:off x="4491228" y="4293108"/>
          <a:ext cx="4004786" cy="97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S ChemDraw Drawing" r:id="rId11" imgW="5339715" imgH="1301115" progId="ChemDraw.Document.6.0">
                  <p:embed/>
                </p:oleObj>
              </mc:Choice>
              <mc:Fallback>
                <p:oleObj name="CS ChemDraw Drawing" r:id="rId11" imgW="5339715" imgH="13011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1228" y="4293108"/>
                        <a:ext cx="4004786" cy="97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1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12107"/>
              </p:ext>
            </p:extLst>
          </p:nvPr>
        </p:nvGraphicFramePr>
        <p:xfrm>
          <a:off x="4199869" y="1702633"/>
          <a:ext cx="1669637" cy="98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CS ChemDraw Drawing" r:id="rId4" imgW="2226183" imgH="1314831" progId="ChemDraw.Document.6.0">
                  <p:embed/>
                </p:oleObj>
              </mc:Choice>
              <mc:Fallback>
                <p:oleObj name="CS ChemDraw Drawing" r:id="rId4" imgW="2226183" imgH="1314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9869" y="1702633"/>
                        <a:ext cx="1669637" cy="98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47002" y="1330325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478946" y="2202278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1.36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73615" y="2356166"/>
            <a:ext cx="254854" cy="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8815" y="166887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28469" y="1976656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95457"/>
              </p:ext>
            </p:extLst>
          </p:nvPr>
        </p:nvGraphicFramePr>
        <p:xfrm>
          <a:off x="3886200" y="2895600"/>
          <a:ext cx="2261052" cy="294436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1.944(2)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1.949(2)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2.2697(8)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2.2634(8)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C(7)-C(8)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157.54(9)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105.93(3)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130.90(6)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8" name="Picture 3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6" y="2667000"/>
            <a:ext cx="3391157" cy="32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24623"/>
              </p:ext>
            </p:extLst>
          </p:nvPr>
        </p:nvGraphicFramePr>
        <p:xfrm>
          <a:off x="6629400" y="2854325"/>
          <a:ext cx="1902809" cy="20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CS ChemDraw Drawing" r:id="rId4" imgW="2537079" imgH="2707767" progId="ChemDraw.Document.6.0">
                  <p:embed/>
                </p:oleObj>
              </mc:Choice>
              <mc:Fallback>
                <p:oleObj name="CS ChemDraw Drawing" r:id="rId4" imgW="2537079" imgH="2707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2854325"/>
                        <a:ext cx="1902809" cy="20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324600" y="4987925"/>
            <a:ext cx="2514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Electronic Structure: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2-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62426"/>
              </p:ext>
            </p:extLst>
          </p:nvPr>
        </p:nvGraphicFramePr>
        <p:xfrm>
          <a:off x="4199869" y="1702633"/>
          <a:ext cx="1669637" cy="98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CS ChemDraw Drawing" r:id="rId6" imgW="2226183" imgH="1314831" progId="ChemDraw.Document.6.0">
                  <p:embed/>
                </p:oleObj>
              </mc:Choice>
              <mc:Fallback>
                <p:oleObj name="CS ChemDraw Drawing" r:id="rId6" imgW="2226183" imgH="1314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9869" y="1702633"/>
                        <a:ext cx="1669637" cy="98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47002" y="1330325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478946" y="2202278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1.36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73615" y="2356166"/>
            <a:ext cx="254854" cy="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8815" y="166887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28469" y="1976656"/>
            <a:ext cx="194733" cy="14942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47413"/>
              </p:ext>
            </p:extLst>
          </p:nvPr>
        </p:nvGraphicFramePr>
        <p:xfrm>
          <a:off x="3886200" y="2895600"/>
          <a:ext cx="2261052" cy="294436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1.944(2)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1.949(2)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2.2697(8)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2.2634(8)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C(7)-C(8)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157.54(9)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105.93(3)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130.90(6)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1007" name="Picture 3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6" y="2667000"/>
            <a:ext cx="3391157" cy="32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14800" y="6019800"/>
            <a:ext cx="40386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Confirmed by observation of an anisotropic 6-line EPR signal at 77K (</a:t>
            </a:r>
            <a:r>
              <a:rPr lang="en-US" sz="1400" b="1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1/2)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3493"/>
              </p:ext>
            </p:extLst>
          </p:nvPr>
        </p:nvGraphicFramePr>
        <p:xfrm>
          <a:off x="3659791" y="1295400"/>
          <a:ext cx="1902809" cy="20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CS ChemDraw Drawing" r:id="rId4" imgW="2537079" imgH="2707767" progId="ChemDraw.Document.6.0">
                  <p:embed/>
                </p:oleObj>
              </mc:Choice>
              <mc:Fallback>
                <p:oleObj name="CS ChemDraw Drawing" r:id="rId4" imgW="2537079" imgH="2707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9791" y="1295400"/>
                        <a:ext cx="1902809" cy="20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400800" y="4974848"/>
            <a:ext cx="1828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&gt;99% Conversion</a:t>
            </a: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TOF  = 1,485 h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79542"/>
              </p:ext>
            </p:extLst>
          </p:nvPr>
        </p:nvGraphicFramePr>
        <p:xfrm>
          <a:off x="2057400" y="3775234"/>
          <a:ext cx="5176361" cy="178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CS ChemDraw Drawing" r:id="rId6" imgW="6901815" imgH="2383155" progId="ChemDraw.Document.6.0">
                  <p:embed/>
                </p:oleObj>
              </mc:Choice>
              <mc:Fallback>
                <p:oleObj name="CS ChemDraw Drawing" r:id="rId6" imgW="6901815" imgH="2383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775234"/>
                        <a:ext cx="5176361" cy="178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Other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Silanes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370169"/>
              </p:ext>
            </p:extLst>
          </p:nvPr>
        </p:nvGraphicFramePr>
        <p:xfrm>
          <a:off x="1219200" y="2797174"/>
          <a:ext cx="6705600" cy="2308226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Silane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1,485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26147"/>
              </p:ext>
            </p:extLst>
          </p:nvPr>
        </p:nvGraphicFramePr>
        <p:xfrm>
          <a:off x="1671733" y="3863974"/>
          <a:ext cx="766667" cy="51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CS ChemDraw Drawing" r:id="rId4" imgW="1022223" imgH="691515" progId="ChemDraw.Document.6.0">
                  <p:embed/>
                </p:oleObj>
              </mc:Choice>
              <mc:Fallback>
                <p:oleObj name="CS ChemDraw Drawing" r:id="rId4" imgW="1022223" imgH="6915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733" y="3863974"/>
                        <a:ext cx="766667" cy="51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804619"/>
              </p:ext>
            </p:extLst>
          </p:nvPr>
        </p:nvGraphicFramePr>
        <p:xfrm>
          <a:off x="3352800" y="3863974"/>
          <a:ext cx="767810" cy="51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" name="CS ChemDraw Drawing" r:id="rId6" imgW="1023747" imgH="693039" progId="ChemDraw.Document.6.0">
                  <p:embed/>
                </p:oleObj>
              </mc:Choice>
              <mc:Fallback>
                <p:oleObj name="CS ChemDraw Drawing" r:id="rId6" imgW="1023747" imgH="693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3863974"/>
                        <a:ext cx="767810" cy="519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17669"/>
              </p:ext>
            </p:extLst>
          </p:nvPr>
        </p:nvGraphicFramePr>
        <p:xfrm>
          <a:off x="1676400" y="4549774"/>
          <a:ext cx="766667" cy="51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" name="CS ChemDraw Drawing" r:id="rId8" imgW="1022223" imgH="691515" progId="ChemDraw.Document.6.0">
                  <p:embed/>
                </p:oleObj>
              </mc:Choice>
              <mc:Fallback>
                <p:oleObj name="CS ChemDraw Drawing" r:id="rId8" imgW="1022223" imgH="6915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6400" y="4549774"/>
                        <a:ext cx="766667" cy="51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2239"/>
              </p:ext>
            </p:extLst>
          </p:nvPr>
        </p:nvGraphicFramePr>
        <p:xfrm>
          <a:off x="1676400" y="3215164"/>
          <a:ext cx="699230" cy="51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3" name="CS ChemDraw Drawing" r:id="rId10" imgW="932307" imgH="691515" progId="ChemDraw.Document.6.0">
                  <p:embed/>
                </p:oleObj>
              </mc:Choice>
              <mc:Fallback>
                <p:oleObj name="CS ChemDraw Drawing" r:id="rId10" imgW="932307" imgH="6915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400" y="3215164"/>
                        <a:ext cx="699230" cy="51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99695"/>
              </p:ext>
            </p:extLst>
          </p:nvPr>
        </p:nvGraphicFramePr>
        <p:xfrm>
          <a:off x="3352800" y="3200400"/>
          <a:ext cx="866108" cy="54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4" name="CS ChemDraw Drawing" r:id="rId12" imgW="1154811" imgH="731139" progId="ChemDraw.Document.6.0">
                  <p:embed/>
                </p:oleObj>
              </mc:Choice>
              <mc:Fallback>
                <p:oleObj name="CS ChemDraw Drawing" r:id="rId12" imgW="1154811" imgH="7311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52800" y="3200400"/>
                        <a:ext cx="866108" cy="548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37044"/>
              </p:ext>
            </p:extLst>
          </p:nvPr>
        </p:nvGraphicFramePr>
        <p:xfrm>
          <a:off x="2144411" y="1752600"/>
          <a:ext cx="4855178" cy="6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CS ChemDraw Drawing" r:id="rId14" imgW="6473571" imgH="894207" progId="ChemDraw.Document.6.0">
                  <p:embed/>
                </p:oleObj>
              </mc:Choice>
              <mc:Fallback>
                <p:oleObj name="CS ChemDraw Drawing" r:id="rId14" imgW="6473571" imgH="8942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44411" y="1752600"/>
                        <a:ext cx="4855178" cy="6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7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Other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Silanes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600320"/>
              </p:ext>
            </p:extLst>
          </p:nvPr>
        </p:nvGraphicFramePr>
        <p:xfrm>
          <a:off x="1219200" y="2744468"/>
          <a:ext cx="6705600" cy="2970532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Silane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420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56301"/>
              </p:ext>
            </p:extLst>
          </p:nvPr>
        </p:nvGraphicFramePr>
        <p:xfrm>
          <a:off x="1600200" y="3139755"/>
          <a:ext cx="8794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8" name="CS ChemDraw Drawing" r:id="rId4" imgW="1173099" imgH="694563" progId="ChemDraw.Document.6.0">
                  <p:embed/>
                </p:oleObj>
              </mc:Choice>
              <mc:Fallback>
                <p:oleObj name="CS ChemDraw Drawing" r:id="rId4" imgW="1173099" imgH="694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39755"/>
                        <a:ext cx="8794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441574"/>
              </p:ext>
            </p:extLst>
          </p:nvPr>
        </p:nvGraphicFramePr>
        <p:xfrm>
          <a:off x="3311525" y="3139755"/>
          <a:ext cx="8794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9" name="CS ChemDraw Drawing" r:id="rId6" imgW="1173099" imgH="694563" progId="ChemDraw.Document.6.0">
                  <p:embed/>
                </p:oleObj>
              </mc:Choice>
              <mc:Fallback>
                <p:oleObj name="CS ChemDraw Drawing" r:id="rId6" imgW="1173099" imgH="694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3139755"/>
                        <a:ext cx="8794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9478"/>
              </p:ext>
            </p:extLst>
          </p:nvPr>
        </p:nvGraphicFramePr>
        <p:xfrm>
          <a:off x="3276600" y="3821113"/>
          <a:ext cx="8334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0" name="CS ChemDraw Drawing" r:id="rId8" imgW="1110615" imgH="696087" progId="ChemDraw.Document.6.0">
                  <p:embed/>
                </p:oleObj>
              </mc:Choice>
              <mc:Fallback>
                <p:oleObj name="CS ChemDraw Drawing" r:id="rId8" imgW="1110615" imgH="6960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21113"/>
                        <a:ext cx="83343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37676"/>
              </p:ext>
            </p:extLst>
          </p:nvPr>
        </p:nvGraphicFramePr>
        <p:xfrm>
          <a:off x="1600200" y="3822700"/>
          <a:ext cx="8334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1" name="CS ChemDraw Drawing" r:id="rId10" imgW="1110615" imgH="694563" progId="ChemDraw.Document.6.0">
                  <p:embed/>
                </p:oleObj>
              </mc:Choice>
              <mc:Fallback>
                <p:oleObj name="CS ChemDraw Drawing" r:id="rId10" imgW="1110615" imgH="694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2700"/>
                        <a:ext cx="8334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71412"/>
              </p:ext>
            </p:extLst>
          </p:nvPr>
        </p:nvGraphicFramePr>
        <p:xfrm>
          <a:off x="1635125" y="4495800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2" name="CS ChemDraw Drawing" r:id="rId12" imgW="1070991" imgH="694563" progId="ChemDraw.Document.6.0">
                  <p:embed/>
                </p:oleObj>
              </mc:Choice>
              <mc:Fallback>
                <p:oleObj name="CS ChemDraw Drawing" r:id="rId12" imgW="1070991" imgH="694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4495800"/>
                        <a:ext cx="803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7165"/>
              </p:ext>
            </p:extLst>
          </p:nvPr>
        </p:nvGraphicFramePr>
        <p:xfrm>
          <a:off x="3313113" y="4495800"/>
          <a:ext cx="801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3" name="CS ChemDraw Drawing" r:id="rId14" imgW="1069467" imgH="694563" progId="ChemDraw.Document.6.0">
                  <p:embed/>
                </p:oleObj>
              </mc:Choice>
              <mc:Fallback>
                <p:oleObj name="CS ChemDraw Drawing" r:id="rId14" imgW="1069467" imgH="6945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4495800"/>
                        <a:ext cx="8016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35936"/>
              </p:ext>
            </p:extLst>
          </p:nvPr>
        </p:nvGraphicFramePr>
        <p:xfrm>
          <a:off x="1676400" y="5120955"/>
          <a:ext cx="711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4" name="CS ChemDraw Drawing" r:id="rId16" imgW="949071" imgH="693039" progId="ChemDraw.Document.6.0">
                  <p:embed/>
                </p:oleObj>
              </mc:Choice>
              <mc:Fallback>
                <p:oleObj name="CS ChemDraw Drawing" r:id="rId16" imgW="949071" imgH="6930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20955"/>
                        <a:ext cx="711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97605"/>
              </p:ext>
            </p:extLst>
          </p:nvPr>
        </p:nvGraphicFramePr>
        <p:xfrm>
          <a:off x="2144713" y="1752600"/>
          <a:ext cx="4854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5" name="CS ChemDraw Drawing" r:id="rId18" imgW="6473571" imgH="894207" progId="ChemDraw.Document.6.0">
                  <p:embed/>
                </p:oleObj>
              </mc:Choice>
              <mc:Fallback>
                <p:oleObj name="CS ChemDraw Drawing" r:id="rId18" imgW="6473571" imgH="8942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1752600"/>
                        <a:ext cx="48545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1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Scope of Ketone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95709"/>
              </p:ext>
            </p:extLst>
          </p:nvPr>
        </p:nvGraphicFramePr>
        <p:xfrm>
          <a:off x="914400" y="2211068"/>
          <a:ext cx="7239000" cy="3884932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11430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(3:1)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1,485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(5:1)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96200"/>
              </p:ext>
            </p:extLst>
          </p:nvPr>
        </p:nvGraphicFramePr>
        <p:xfrm>
          <a:off x="1257586" y="2590800"/>
          <a:ext cx="1028414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7" name="CS ChemDraw Drawing" r:id="rId4" imgW="1371219" imgH="1252347" progId="ChemDraw.Document.6.0">
                  <p:embed/>
                </p:oleObj>
              </mc:Choice>
              <mc:Fallback>
                <p:oleObj name="CS ChemDraw Drawing" r:id="rId4" imgW="1371219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586" y="2590800"/>
                        <a:ext cx="1028414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71394"/>
              </p:ext>
            </p:extLst>
          </p:nvPr>
        </p:nvGraphicFramePr>
        <p:xfrm>
          <a:off x="990600" y="4800600"/>
          <a:ext cx="1522190" cy="122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8" name="CS ChemDraw Drawing" r:id="rId6" imgW="2029587" imgH="1627251" progId="ChemDraw.Document.6.0">
                  <p:embed/>
                </p:oleObj>
              </mc:Choice>
              <mc:Fallback>
                <p:oleObj name="CS ChemDraw Drawing" r:id="rId6" imgW="2029587" imgH="16272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800600"/>
                        <a:ext cx="1522190" cy="122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04927"/>
              </p:ext>
            </p:extLst>
          </p:nvPr>
        </p:nvGraphicFramePr>
        <p:xfrm>
          <a:off x="990600" y="3659791"/>
          <a:ext cx="1522190" cy="98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9" name="CS ChemDraw Drawing" r:id="rId8" imgW="2029587" imgH="1317879" progId="ChemDraw.Document.6.0">
                  <p:embed/>
                </p:oleObj>
              </mc:Choice>
              <mc:Fallback>
                <p:oleObj name="CS ChemDraw Drawing" r:id="rId8" imgW="2029587" imgH="13178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3659791"/>
                        <a:ext cx="1522190" cy="98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543692"/>
              </p:ext>
            </p:extLst>
          </p:nvPr>
        </p:nvGraphicFramePr>
        <p:xfrm>
          <a:off x="2438400" y="1296988"/>
          <a:ext cx="42672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0" name="CS ChemDraw Drawing" r:id="rId10" imgW="5690235" imgH="1115187" progId="ChemDraw.Document.6.0">
                  <p:embed/>
                </p:oleObj>
              </mc:Choice>
              <mc:Fallback>
                <p:oleObj name="CS ChemDraw Drawing" r:id="rId10" imgW="5690235" imgH="11151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6988"/>
                        <a:ext cx="42672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Scope of Ketone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549542"/>
              </p:ext>
            </p:extLst>
          </p:nvPr>
        </p:nvGraphicFramePr>
        <p:xfrm>
          <a:off x="914400" y="2211068"/>
          <a:ext cx="7239000" cy="3884932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11430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(7:1)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(3:1)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3.5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(OCH(CF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(OCH(CF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(2:1)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12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01414"/>
              </p:ext>
            </p:extLst>
          </p:nvPr>
        </p:nvGraphicFramePr>
        <p:xfrm>
          <a:off x="1066800" y="2590800"/>
          <a:ext cx="1314164" cy="98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CS ChemDraw Drawing" r:id="rId4" imgW="1752219" imgH="1316355" progId="ChemDraw.Document.6.0">
                  <p:embed/>
                </p:oleObj>
              </mc:Choice>
              <mc:Fallback>
                <p:oleObj name="CS ChemDraw Drawing" r:id="rId4" imgW="1752219" imgH="1316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1314164" cy="98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66285"/>
              </p:ext>
            </p:extLst>
          </p:nvPr>
        </p:nvGraphicFramePr>
        <p:xfrm>
          <a:off x="1066800" y="3733800"/>
          <a:ext cx="1315307" cy="12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CS ChemDraw Drawing" r:id="rId6" imgW="1753743" imgH="1697355" progId="ChemDraw.Document.6.0">
                  <p:embed/>
                </p:oleObj>
              </mc:Choice>
              <mc:Fallback>
                <p:oleObj name="CS ChemDraw Drawing" r:id="rId6" imgW="1753743" imgH="1697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733800"/>
                        <a:ext cx="1315307" cy="12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4210"/>
              </p:ext>
            </p:extLst>
          </p:nvPr>
        </p:nvGraphicFramePr>
        <p:xfrm>
          <a:off x="1149763" y="5105400"/>
          <a:ext cx="1212437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0" name="CS ChemDraw Drawing" r:id="rId8" imgW="1616583" imgH="1252347" progId="ChemDraw.Document.6.0">
                  <p:embed/>
                </p:oleObj>
              </mc:Choice>
              <mc:Fallback>
                <p:oleObj name="CS ChemDraw Drawing" r:id="rId8" imgW="1616583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9763" y="5105400"/>
                        <a:ext cx="1212437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116270"/>
              </p:ext>
            </p:extLst>
          </p:nvPr>
        </p:nvGraphicFramePr>
        <p:xfrm>
          <a:off x="2438400" y="1296987"/>
          <a:ext cx="4267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1" name="CS ChemDraw Drawing" r:id="rId10" imgW="5690235" imgH="1115187" progId="ChemDraw.Document.6.0">
                  <p:embed/>
                </p:oleObj>
              </mc:Choice>
              <mc:Fallback>
                <p:oleObj name="CS ChemDraw Drawing" r:id="rId10" imgW="5690235" imgH="11151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6987"/>
                        <a:ext cx="4267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Scope of Ketone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56402"/>
              </p:ext>
            </p:extLst>
          </p:nvPr>
        </p:nvGraphicFramePr>
        <p:xfrm>
          <a:off x="914400" y="2363468"/>
          <a:ext cx="7239000" cy="3351532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11430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36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(OCH(Cy)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(OCH(Cy)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(3:1)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5 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&lt;1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2823"/>
              </p:ext>
            </p:extLst>
          </p:nvPr>
        </p:nvGraphicFramePr>
        <p:xfrm>
          <a:off x="1219200" y="2743200"/>
          <a:ext cx="1027271" cy="79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CS ChemDraw Drawing" r:id="rId4" imgW="1369695" imgH="1054227" progId="ChemDraw.Document.6.0">
                  <p:embed/>
                </p:oleObj>
              </mc:Choice>
              <mc:Fallback>
                <p:oleObj name="CS ChemDraw Drawing" r:id="rId4" imgW="1369695" imgH="1054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1027271" cy="790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62656"/>
              </p:ext>
            </p:extLst>
          </p:nvPr>
        </p:nvGraphicFramePr>
        <p:xfrm>
          <a:off x="977813" y="3657600"/>
          <a:ext cx="1525619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4" name="CS ChemDraw Drawing" r:id="rId6" imgW="2034159" imgH="1252347" progId="ChemDraw.Document.6.0">
                  <p:embed/>
                </p:oleObj>
              </mc:Choice>
              <mc:Fallback>
                <p:oleObj name="CS ChemDraw Drawing" r:id="rId6" imgW="2034159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813" y="3657600"/>
                        <a:ext cx="1525619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27629"/>
              </p:ext>
            </p:extLst>
          </p:nvPr>
        </p:nvGraphicFramePr>
        <p:xfrm>
          <a:off x="1088041" y="4699540"/>
          <a:ext cx="1274159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5" name="CS ChemDraw Drawing" r:id="rId8" imgW="1698879" imgH="1252347" progId="ChemDraw.Document.6.0">
                  <p:embed/>
                </p:oleObj>
              </mc:Choice>
              <mc:Fallback>
                <p:oleObj name="CS ChemDraw Drawing" r:id="rId8" imgW="1698879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8041" y="4699540"/>
                        <a:ext cx="1274159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04109"/>
              </p:ext>
            </p:extLst>
          </p:nvPr>
        </p:nvGraphicFramePr>
        <p:xfrm>
          <a:off x="2438400" y="1296988"/>
          <a:ext cx="42672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CS ChemDraw Drawing" r:id="rId10" imgW="5690235" imgH="1115187" progId="ChemDraw.Document.6.0">
                  <p:embed/>
                </p:oleObj>
              </mc:Choice>
              <mc:Fallback>
                <p:oleObj name="CS ChemDraw Drawing" r:id="rId10" imgW="5690235" imgH="11151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6988"/>
                        <a:ext cx="42672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Scope of Ketone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(0.1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mol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%)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3471"/>
              </p:ext>
            </p:extLst>
          </p:nvPr>
        </p:nvGraphicFramePr>
        <p:xfrm>
          <a:off x="914400" y="2515868"/>
          <a:ext cx="7239000" cy="3199132"/>
        </p:xfrm>
        <a:graphic>
          <a:graphicData uri="http://schemas.openxmlformats.org/drawingml/2006/table">
            <a:tbl>
              <a:tblPr/>
              <a:tblGrid>
                <a:gridCol w="1676400"/>
                <a:gridCol w="2362200"/>
                <a:gridCol w="10668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(5:1)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14,850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14,850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14,850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61172"/>
              </p:ext>
            </p:extLst>
          </p:nvPr>
        </p:nvGraphicFramePr>
        <p:xfrm>
          <a:off x="1219200" y="2895600"/>
          <a:ext cx="1028414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CS ChemDraw Drawing" r:id="rId4" imgW="1371219" imgH="1252347" progId="ChemDraw.Document.6.0">
                  <p:embed/>
                </p:oleObj>
              </mc:Choice>
              <mc:Fallback>
                <p:oleObj name="CS ChemDraw Drawing" r:id="rId4" imgW="1371219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895600"/>
                        <a:ext cx="1028414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091194"/>
              </p:ext>
            </p:extLst>
          </p:nvPr>
        </p:nvGraphicFramePr>
        <p:xfrm>
          <a:off x="1447800" y="3962400"/>
          <a:ext cx="535781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CS ChemDraw Drawing" r:id="rId6" imgW="714375" imgH="1252347" progId="ChemDraw.Document.6.0">
                  <p:embed/>
                </p:oleObj>
              </mc:Choice>
              <mc:Fallback>
                <p:oleObj name="CS ChemDraw Drawing" r:id="rId6" imgW="714375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3962400"/>
                        <a:ext cx="535781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33110"/>
              </p:ext>
            </p:extLst>
          </p:nvPr>
        </p:nvGraphicFramePr>
        <p:xfrm>
          <a:off x="1143000" y="5051965"/>
          <a:ext cx="1274159" cy="51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CS ChemDraw Drawing" r:id="rId8" imgW="1698879" imgH="680847" progId="ChemDraw.Document.6.0">
                  <p:embed/>
                </p:oleObj>
              </mc:Choice>
              <mc:Fallback>
                <p:oleObj name="CS ChemDraw Drawing" r:id="rId8" imgW="1698879" imgH="680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5051965"/>
                        <a:ext cx="1274159" cy="51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620351" y="1707928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Exothermic!</a:t>
            </a:r>
            <a:endParaRPr lang="en-US" sz="16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40931"/>
              </p:ext>
            </p:extLst>
          </p:nvPr>
        </p:nvGraphicFramePr>
        <p:xfrm>
          <a:off x="2438400" y="1480471"/>
          <a:ext cx="4181951" cy="80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CS ChemDraw Drawing" r:id="rId10" imgW="5575935" imgH="1074039" progId="ChemDraw.Document.6.0">
                  <p:embed/>
                </p:oleObj>
              </mc:Choice>
              <mc:Fallback>
                <p:oleObj name="CS ChemDraw Drawing" r:id="rId10" imgW="5575935" imgH="1074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1480471"/>
                        <a:ext cx="4181951" cy="80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7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Improving Atom-Efficiency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91733"/>
              </p:ext>
            </p:extLst>
          </p:nvPr>
        </p:nvGraphicFramePr>
        <p:xfrm>
          <a:off x="914400" y="2515868"/>
          <a:ext cx="7239000" cy="3199132"/>
        </p:xfrm>
        <a:graphic>
          <a:graphicData uri="http://schemas.openxmlformats.org/drawingml/2006/table">
            <a:tbl>
              <a:tblPr/>
              <a:tblGrid>
                <a:gridCol w="1676400"/>
                <a:gridCol w="2362200"/>
                <a:gridCol w="10668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6.5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(OCH(Me)(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(3:1)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08005"/>
              </p:ext>
            </p:extLst>
          </p:nvPr>
        </p:nvGraphicFramePr>
        <p:xfrm>
          <a:off x="1219200" y="3962400"/>
          <a:ext cx="1028414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0" name="CS ChemDraw Drawing" r:id="rId4" imgW="1371219" imgH="1252347" progId="ChemDraw.Document.6.0">
                  <p:embed/>
                </p:oleObj>
              </mc:Choice>
              <mc:Fallback>
                <p:oleObj name="CS ChemDraw Drawing" r:id="rId4" imgW="1371219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962400"/>
                        <a:ext cx="1028414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91239"/>
              </p:ext>
            </p:extLst>
          </p:nvPr>
        </p:nvGraphicFramePr>
        <p:xfrm>
          <a:off x="1445419" y="2895600"/>
          <a:ext cx="535781" cy="93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1" name="CS ChemDraw Drawing" r:id="rId6" imgW="714375" imgH="1252347" progId="ChemDraw.Document.6.0">
                  <p:embed/>
                </p:oleObj>
              </mc:Choice>
              <mc:Fallback>
                <p:oleObj name="CS ChemDraw Drawing" r:id="rId6" imgW="714375" imgH="1252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5419" y="2895600"/>
                        <a:ext cx="535781" cy="9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68299"/>
              </p:ext>
            </p:extLst>
          </p:nvPr>
        </p:nvGraphicFramePr>
        <p:xfrm>
          <a:off x="1143000" y="5051965"/>
          <a:ext cx="1274159" cy="51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CS ChemDraw Drawing" r:id="rId8" imgW="1698879" imgH="680847" progId="ChemDraw.Document.6.0">
                  <p:embed/>
                </p:oleObj>
              </mc:Choice>
              <mc:Fallback>
                <p:oleObj name="CS ChemDraw Drawing" r:id="rId8" imgW="1698879" imgH="680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5051965"/>
                        <a:ext cx="1274159" cy="51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73576"/>
              </p:ext>
            </p:extLst>
          </p:nvPr>
        </p:nvGraphicFramePr>
        <p:xfrm>
          <a:off x="2278666" y="1479328"/>
          <a:ext cx="4503134" cy="80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CS ChemDraw Drawing" r:id="rId10" imgW="6004179" imgH="1075563" progId="ChemDraw.Document.6.0">
                  <p:embed/>
                </p:oleObj>
              </mc:Choice>
              <mc:Fallback>
                <p:oleObj name="CS ChemDraw Drawing" r:id="rId10" imgW="6004179" imgH="10755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78666" y="1479328"/>
                        <a:ext cx="4503134" cy="80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9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Homogeneous Transition Metal Catalysis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4951" y="1598201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Hydrogenation (2001)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235" y="1598201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Dihydroxylation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(2001)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890" y="3719304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Olefin Metathesis (2005)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6441" y="37193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Cross Coupling (2010)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" y="1460297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" y="3581400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1460297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3581401"/>
            <a:ext cx="608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16350"/>
              </p:ext>
            </p:extLst>
          </p:nvPr>
        </p:nvGraphicFramePr>
        <p:xfrm>
          <a:off x="371551" y="2298498"/>
          <a:ext cx="3580733" cy="55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CS ChemDraw Drawing" r:id="rId5" imgW="4774311" imgH="744855" progId="ChemDraw.Document.6.0">
                  <p:embed/>
                </p:oleObj>
              </mc:Choice>
              <mc:Fallback>
                <p:oleObj name="CS ChemDraw Drawing" r:id="rId5" imgW="4774311" imgH="744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551" y="2298498"/>
                        <a:ext cx="3580733" cy="55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126702"/>
              </p:ext>
            </p:extLst>
          </p:nvPr>
        </p:nvGraphicFramePr>
        <p:xfrm>
          <a:off x="4974946" y="2222297"/>
          <a:ext cx="3332702" cy="84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1" name="CS ChemDraw Drawing" r:id="rId7" imgW="4443603" imgH="1127379" progId="ChemDraw.Document.6.0">
                  <p:embed/>
                </p:oleObj>
              </mc:Choice>
              <mc:Fallback>
                <p:oleObj name="CS ChemDraw Drawing" r:id="rId7" imgW="4443603" imgH="1127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4946" y="2222297"/>
                        <a:ext cx="3332702" cy="84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53787"/>
              </p:ext>
            </p:extLst>
          </p:nvPr>
        </p:nvGraphicFramePr>
        <p:xfrm>
          <a:off x="330995" y="4348164"/>
          <a:ext cx="3214973" cy="48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CS ChemDraw Drawing" r:id="rId9" imgW="4286631" imgH="642747" progId="ChemDraw.Document.6.0">
                  <p:embed/>
                </p:oleObj>
              </mc:Choice>
              <mc:Fallback>
                <p:oleObj name="CS ChemDraw Drawing" r:id="rId9" imgW="4286631" imgH="642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995" y="4348164"/>
                        <a:ext cx="3214973" cy="48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17289"/>
              </p:ext>
            </p:extLst>
          </p:nvPr>
        </p:nvGraphicFramePr>
        <p:xfrm>
          <a:off x="4491228" y="4293108"/>
          <a:ext cx="4004786" cy="97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CS ChemDraw Drawing" r:id="rId11" imgW="5339715" imgH="1301115" progId="ChemDraw.Document.6.0">
                  <p:embed/>
                </p:oleObj>
              </mc:Choice>
              <mc:Fallback>
                <p:oleObj name="CS ChemDraw Drawing" r:id="rId11" imgW="5339715" imgH="13011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1228" y="4293108"/>
                        <a:ext cx="4004786" cy="97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81200" y="5833646"/>
            <a:ext cx="5063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Can </a:t>
            </a:r>
            <a:r>
              <a:rPr lang="en-US" sz="1600" b="1" i="1" dirty="0" smtClean="0">
                <a:solidFill>
                  <a:srgbClr val="007635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First Row Transition Metals</a:t>
            </a:r>
            <a:r>
              <a:rPr lang="en-US" sz="16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be Used Instead?</a:t>
            </a:r>
            <a:endParaRPr lang="en-US" sz="1600" b="1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Only the Beginning...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75564"/>
              </p:ext>
            </p:extLst>
          </p:nvPr>
        </p:nvGraphicFramePr>
        <p:xfrm>
          <a:off x="6934200" y="1403866"/>
          <a:ext cx="1903412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CS ChemDraw Drawing" r:id="rId4" imgW="2537079" imgH="2707767" progId="ChemDraw.Document.6.0">
                  <p:embed/>
                </p:oleObj>
              </mc:Choice>
              <mc:Fallback>
                <p:oleObj name="CS ChemDraw Drawing" r:id="rId4" imgW="2537079" imgH="27077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03866"/>
                        <a:ext cx="1903412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05397"/>
              </p:ext>
            </p:extLst>
          </p:nvPr>
        </p:nvGraphicFramePr>
        <p:xfrm>
          <a:off x="381000" y="1708666"/>
          <a:ext cx="6131909" cy="127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CS ChemDraw Drawing" r:id="rId6" imgW="8175879" imgH="1703451" progId="ChemDraw.Document.6.0">
                  <p:embed/>
                </p:oleObj>
              </mc:Choice>
              <mc:Fallback>
                <p:oleObj name="CS ChemDraw Drawing" r:id="rId6" imgW="8175879" imgH="1703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1708666"/>
                        <a:ext cx="6131909" cy="127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0329" y="3121223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&gt;99% Conversion</a:t>
            </a:r>
          </a:p>
        </p:txBody>
      </p:sp>
    </p:spTree>
    <p:extLst>
      <p:ext uri="{BB962C8B-B14F-4D97-AF65-F5344CB8AC3E}">
        <p14:creationId xmlns:p14="http://schemas.microsoft.com/office/powerpoint/2010/main" val="38578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Only the Beginning...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97647"/>
              </p:ext>
            </p:extLst>
          </p:nvPr>
        </p:nvGraphicFramePr>
        <p:xfrm>
          <a:off x="6934200" y="1403866"/>
          <a:ext cx="1903412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name="CS ChemDraw Drawing" r:id="rId4" imgW="2537079" imgH="2707767" progId="ChemDraw.Document.6.0">
                  <p:embed/>
                </p:oleObj>
              </mc:Choice>
              <mc:Fallback>
                <p:oleObj name="CS ChemDraw Drawing" r:id="rId4" imgW="2537079" imgH="27077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03866"/>
                        <a:ext cx="1903412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382490" y="5586680"/>
            <a:ext cx="671512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Ester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Dihydrosilylation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by way of Reductive C-O Bond Cleavage</a:t>
            </a:r>
          </a:p>
          <a:p>
            <a:pPr algn="ctr">
              <a:spcAft>
                <a:spcPts val="600"/>
              </a:spcAft>
            </a:pP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62423"/>
              </p:ext>
            </p:extLst>
          </p:nvPr>
        </p:nvGraphicFramePr>
        <p:xfrm>
          <a:off x="381000" y="1708666"/>
          <a:ext cx="6131909" cy="127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CS ChemDraw Drawing" r:id="rId6" imgW="8175879" imgH="1703451" progId="ChemDraw.Document.6.0">
                  <p:embed/>
                </p:oleObj>
              </mc:Choice>
              <mc:Fallback>
                <p:oleObj name="CS ChemDraw Drawing" r:id="rId6" imgW="8175879" imgH="1703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1708666"/>
                        <a:ext cx="6131909" cy="127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0329" y="3121223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&gt;99% Conversion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80157"/>
              </p:ext>
            </p:extLst>
          </p:nvPr>
        </p:nvGraphicFramePr>
        <p:xfrm>
          <a:off x="381000" y="4038600"/>
          <a:ext cx="6681692" cy="130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CS ChemDraw Drawing" r:id="rId8" imgW="8908923" imgH="1741551" progId="ChemDraw.Document.6.0">
                  <p:embed/>
                </p:oleObj>
              </mc:Choice>
              <mc:Fallback>
                <p:oleObj name="CS ChemDraw Drawing" r:id="rId8" imgW="8908923" imgH="17415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038600"/>
                        <a:ext cx="6681692" cy="130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Only the Beginning...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67200"/>
            <a:ext cx="29125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&gt;99% Conversion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TOF = 18 h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(vs.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EtOAc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Selective for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PhSi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OEt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7147"/>
              </p:ext>
            </p:extLst>
          </p:nvPr>
        </p:nvGraphicFramePr>
        <p:xfrm>
          <a:off x="381000" y="4038600"/>
          <a:ext cx="5452967" cy="132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CS ChemDraw Drawing" r:id="rId4" imgW="7308723" imgH="1764411" progId="ChemDraw.Document.6.0">
                  <p:embed/>
                </p:oleObj>
              </mc:Choice>
              <mc:Fallback>
                <p:oleObj name="CS ChemDraw Drawing" r:id="rId4" imgW="7308723" imgH="17644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038600"/>
                        <a:ext cx="5452967" cy="132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12515"/>
              </p:ext>
            </p:extLst>
          </p:nvPr>
        </p:nvGraphicFramePr>
        <p:xfrm>
          <a:off x="6934200" y="1403866"/>
          <a:ext cx="1903412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CS ChemDraw Drawing" r:id="rId6" imgW="2537079" imgH="2707767" progId="ChemDraw.Document.6.0">
                  <p:embed/>
                </p:oleObj>
              </mc:Choice>
              <mc:Fallback>
                <p:oleObj name="CS ChemDraw Drawing" r:id="rId6" imgW="2537079" imgH="27077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03866"/>
                        <a:ext cx="1903412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56116"/>
              </p:ext>
            </p:extLst>
          </p:nvPr>
        </p:nvGraphicFramePr>
        <p:xfrm>
          <a:off x="381000" y="1708666"/>
          <a:ext cx="6131909" cy="127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CS ChemDraw Drawing" r:id="rId8" imgW="8175879" imgH="1703451" progId="ChemDraw.Document.6.0">
                  <p:embed/>
                </p:oleObj>
              </mc:Choice>
              <mc:Fallback>
                <p:oleObj name="CS ChemDraw Drawing" r:id="rId8" imgW="8175879" imgH="1703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1708666"/>
                        <a:ext cx="6131909" cy="127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0329" y="3121223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&gt;99% Conversion</a:t>
            </a:r>
          </a:p>
        </p:txBody>
      </p:sp>
    </p:spTree>
    <p:extLst>
      <p:ext uri="{BB962C8B-B14F-4D97-AF65-F5344CB8AC3E}">
        <p14:creationId xmlns:p14="http://schemas.microsoft.com/office/powerpoint/2010/main" val="36333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Other Esters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17450"/>
              </p:ext>
            </p:extLst>
          </p:nvPr>
        </p:nvGraphicFramePr>
        <p:xfrm>
          <a:off x="1906095" y="1447800"/>
          <a:ext cx="5331809" cy="60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6" name="CS ChemDraw Drawing" r:id="rId4" imgW="7109079" imgH="801243" progId="ChemDraw.Document.6.0">
                  <p:embed/>
                </p:oleObj>
              </mc:Choice>
              <mc:Fallback>
                <p:oleObj name="CS ChemDraw Drawing" r:id="rId4" imgW="7109079" imgH="801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095" y="1447800"/>
                        <a:ext cx="5331809" cy="60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373370"/>
              </p:ext>
            </p:extLst>
          </p:nvPr>
        </p:nvGraphicFramePr>
        <p:xfrm>
          <a:off x="1524000" y="2286000"/>
          <a:ext cx="6096000" cy="3383280"/>
        </p:xfrm>
        <a:graphic>
          <a:graphicData uri="http://schemas.openxmlformats.org/drawingml/2006/table">
            <a:tbl>
              <a:tblPr/>
              <a:tblGrid>
                <a:gridCol w="1676400"/>
                <a:gridCol w="2362200"/>
                <a:gridCol w="1066800"/>
                <a:gridCol w="990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(2:1.5:1:1)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(80 °C)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OPh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(1.25:1.25:1)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(25 °C)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(1.25:1.25:1)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(80 °C)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473553"/>
              </p:ext>
            </p:extLst>
          </p:nvPr>
        </p:nvGraphicFramePr>
        <p:xfrm>
          <a:off x="1828800" y="2895600"/>
          <a:ext cx="1027271" cy="55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" name="CS ChemDraw Drawing" r:id="rId6" imgW="1369695" imgH="746379" progId="ChemDraw.Document.6.0">
                  <p:embed/>
                </p:oleObj>
              </mc:Choice>
              <mc:Fallback>
                <p:oleObj name="CS ChemDraw Drawing" r:id="rId6" imgW="1369695" imgH="746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2895600"/>
                        <a:ext cx="1027271" cy="559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22820"/>
              </p:ext>
            </p:extLst>
          </p:nvPr>
        </p:nvGraphicFramePr>
        <p:xfrm>
          <a:off x="1695355" y="3886200"/>
          <a:ext cx="1276445" cy="66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8" name="CS ChemDraw Drawing" r:id="rId8" imgW="1701927" imgH="883539" progId="ChemDraw.Document.6.0">
                  <p:embed/>
                </p:oleObj>
              </mc:Choice>
              <mc:Fallback>
                <p:oleObj name="CS ChemDraw Drawing" r:id="rId8" imgW="1701927" imgH="8835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5355" y="3886200"/>
                        <a:ext cx="1276445" cy="662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804"/>
              </p:ext>
            </p:extLst>
          </p:nvPr>
        </p:nvGraphicFramePr>
        <p:xfrm>
          <a:off x="1828800" y="4926616"/>
          <a:ext cx="1027271" cy="55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CS ChemDraw Drawing" r:id="rId10" imgW="1369695" imgH="746379" progId="ChemDraw.Document.6.0">
                  <p:embed/>
                </p:oleObj>
              </mc:Choice>
              <mc:Fallback>
                <p:oleObj name="CS ChemDraw Drawing" r:id="rId10" imgW="1369695" imgH="746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8800" y="4926616"/>
                        <a:ext cx="1027271" cy="559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39923" y="5815280"/>
            <a:ext cx="787067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Consistent with Previously Reported Acyl C-O Bond Cleavage Preferences</a:t>
            </a:r>
          </a:p>
          <a:p>
            <a:pPr algn="ctr">
              <a:spcAft>
                <a:spcPts val="600"/>
              </a:spcAft>
            </a:pP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Curious Observation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3286036"/>
            <a:ext cx="4876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NMR: -2.98 (t,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112.5 Hz, 1H,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  </a:t>
            </a:r>
            <a:endParaRPr lang="en-US" sz="1400" b="1" baseline="30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22736"/>
              </p:ext>
            </p:extLst>
          </p:nvPr>
        </p:nvGraphicFramePr>
        <p:xfrm>
          <a:off x="1684306" y="1374553"/>
          <a:ext cx="5783294" cy="183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CS ChemDraw Drawing" r:id="rId4" imgW="7711059" imgH="2442591" progId="ChemDraw.Document.6.0">
                  <p:embed/>
                </p:oleObj>
              </mc:Choice>
              <mc:Fallback>
                <p:oleObj name="CS ChemDraw Drawing" r:id="rId4" imgW="7711059" imgH="24425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4306" y="1374553"/>
                        <a:ext cx="5783294" cy="183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Curious Observation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3286036"/>
            <a:ext cx="4876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NMR: -2.98 (t,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112.5 Hz, 1H,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  </a:t>
            </a:r>
            <a:endParaRPr lang="en-US" sz="1400" b="1" baseline="30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244773"/>
              </p:ext>
            </p:extLst>
          </p:nvPr>
        </p:nvGraphicFramePr>
        <p:xfrm>
          <a:off x="2623899" y="4041553"/>
          <a:ext cx="3896201" cy="15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CS ChemDraw Drawing" r:id="rId4" imgW="5194935" imgH="2028063" progId="ChemDraw.Document.6.0">
                  <p:embed/>
                </p:oleObj>
              </mc:Choice>
              <mc:Fallback>
                <p:oleObj name="CS ChemDraw Drawing" r:id="rId4" imgW="5194935" imgH="20280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3899" y="4041553"/>
                        <a:ext cx="3896201" cy="15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39242"/>
              </p:ext>
            </p:extLst>
          </p:nvPr>
        </p:nvGraphicFramePr>
        <p:xfrm>
          <a:off x="1684306" y="1374553"/>
          <a:ext cx="5783294" cy="183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CS ChemDraw Drawing" r:id="rId6" imgW="7711059" imgH="2442591" progId="ChemDraw.Document.6.0">
                  <p:embed/>
                </p:oleObj>
              </mc:Choice>
              <mc:Fallback>
                <p:oleObj name="CS ChemDraw Drawing" r:id="rId6" imgW="7711059" imgH="24425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4306" y="1374553"/>
                        <a:ext cx="5783294" cy="183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74628" y="5587425"/>
            <a:ext cx="4794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Active Catalyst?</a:t>
            </a:r>
          </a:p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Are Activities (TOFs) Really 10x-1,000x Higher?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5" y="3429000"/>
            <a:ext cx="5096345" cy="28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Alternate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23370"/>
              </p:ext>
            </p:extLst>
          </p:nvPr>
        </p:nvGraphicFramePr>
        <p:xfrm>
          <a:off x="838200" y="1371600"/>
          <a:ext cx="5198078" cy="193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CS ChemDraw Drawing" r:id="rId5" imgW="6930771" imgH="2576703" progId="ChemDraw.Document.6.0">
                  <p:embed/>
                </p:oleObj>
              </mc:Choice>
              <mc:Fallback>
                <p:oleObj name="CS ChemDraw Drawing" r:id="rId5" imgW="6930771" imgH="25767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5198078" cy="193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324600" y="1752600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69.20 (s)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Converts to (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After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84100"/>
            <a:ext cx="128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</a:t>
            </a:r>
            <a:endParaRPr lang="en-US" sz="1600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5" y="3429000"/>
            <a:ext cx="5096345" cy="28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Alternate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94576"/>
              </p:ext>
            </p:extLst>
          </p:nvPr>
        </p:nvGraphicFramePr>
        <p:xfrm>
          <a:off x="838200" y="1371600"/>
          <a:ext cx="5198078" cy="193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CS ChemDraw Drawing" r:id="rId5" imgW="6930771" imgH="2576703" progId="ChemDraw.Document.6.0">
                  <p:embed/>
                </p:oleObj>
              </mc:Choice>
              <mc:Fallback>
                <p:oleObj name="CS ChemDraw Drawing" r:id="rId5" imgW="6930771" imgH="25767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5198078" cy="193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324600" y="1752600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69.20 (s)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Converts to (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After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84100"/>
            <a:ext cx="128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</a:t>
            </a:r>
            <a:endParaRPr lang="en-US" sz="1600" dirty="0">
              <a:solidFill>
                <a:srgbClr val="4F5557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56548"/>
              </p:ext>
            </p:extLst>
          </p:nvPr>
        </p:nvGraphicFramePr>
        <p:xfrm>
          <a:off x="6934200" y="4203478"/>
          <a:ext cx="1014698" cy="166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CS ChemDraw Drawing" r:id="rId7" imgW="1352931" imgH="2218563" progId="ChemDraw.Document.6.0">
                  <p:embed/>
                </p:oleObj>
              </mc:Choice>
              <mc:Fallback>
                <p:oleObj name="CS ChemDraw Drawing" r:id="rId7" imgW="1352931" imgH="22185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200" y="4203478"/>
                        <a:ext cx="1014698" cy="166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248400" y="36576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(I)?</a:t>
            </a:r>
            <a:endParaRPr lang="en-US" sz="1600" b="1" baseline="30000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MnH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2" y="2286000"/>
            <a:ext cx="321311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73637"/>
              </p:ext>
            </p:extLst>
          </p:nvPr>
        </p:nvGraphicFramePr>
        <p:xfrm>
          <a:off x="3987442" y="2133600"/>
          <a:ext cx="2261052" cy="336499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1.57(3)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1.945(2)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1.860(2)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2.2067(8)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2.2158(7)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N(2)-C(6)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1.351(3)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C(6)-C(5)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1.424(4)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C(1)-C(23)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1.418(3)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1.342(3)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175.0(11)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158.81(9)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123.85(3)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114.01(6)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122.14(6)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MnH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2" y="2286000"/>
            <a:ext cx="321311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8405"/>
              </p:ext>
            </p:extLst>
          </p:nvPr>
        </p:nvGraphicFramePr>
        <p:xfrm>
          <a:off x="6349548" y="2130296"/>
          <a:ext cx="2261052" cy="336499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1.944(2)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1.949(2)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2.2697(8)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2.2634(8)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N(1)-C(16)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C(16)-C(18)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C(19)-C(23)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1.414(3)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157.54(9)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105.93(3)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130.90(6)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267389" y="1752600"/>
            <a:ext cx="170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MnH</a:t>
            </a:r>
            <a:endParaRPr lang="en-US" sz="1600" b="1" baseline="30000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148" y="1752600"/>
            <a:ext cx="170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endParaRPr lang="en-US" sz="1600" b="1" baseline="30000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58453"/>
              </p:ext>
            </p:extLst>
          </p:nvPr>
        </p:nvGraphicFramePr>
        <p:xfrm>
          <a:off x="3987442" y="2133600"/>
          <a:ext cx="2261052" cy="336499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1.57(3)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1.945(2)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1.860(2)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2.2067(8)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2.2158(7)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N(2)-C(6)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1.351(3)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C(6)-C(5)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1.424(4)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C(1)-C(23)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1.418(3)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1.342(3)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175.0(11)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158.81(9)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123.85(3)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114.01(6)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122.14(6)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7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Advantages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15656"/>
              </p:ext>
            </p:extLst>
          </p:nvPr>
        </p:nvGraphicFramePr>
        <p:xfrm>
          <a:off x="4895720" y="1905000"/>
          <a:ext cx="3701186" cy="300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CS ChemDraw Drawing" r:id="rId4" imgW="4626483" imgH="3750183" progId="ChemDraw.Document.6.0">
                  <p:embed/>
                </p:oleObj>
              </mc:Choice>
              <mc:Fallback>
                <p:oleObj name="CS ChemDraw Drawing" r:id="rId4" imgW="4626483" imgH="3750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720" y="1905000"/>
                        <a:ext cx="3701186" cy="300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2867" y="1340108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Cost Per Mole: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41613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Based on Cheapest Available Starting Material Offered by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Strem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Chemicals (08/13)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82" y="1340108"/>
            <a:ext cx="4256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First Row Metals Are: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Three Orders of Magnitude Cheaper</a:t>
            </a:r>
          </a:p>
          <a:p>
            <a:endParaRPr lang="en-US" sz="16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MnH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Electronic Structure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2" y="2286000"/>
            <a:ext cx="321311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67389" y="1752600"/>
            <a:ext cx="170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MnH</a:t>
            </a:r>
            <a:endParaRPr lang="en-US" sz="1600" b="1" baseline="30000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833646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Electronic Structure: Low-Spin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2-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36120"/>
              </p:ext>
            </p:extLst>
          </p:nvPr>
        </p:nvGraphicFramePr>
        <p:xfrm>
          <a:off x="6553200" y="4250323"/>
          <a:ext cx="22082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CS ChemDraw Drawing" r:id="rId5" imgW="2943987" imgH="1916811" progId="ChemDraw.Document.6.0">
                  <p:embed/>
                </p:oleObj>
              </mc:Choice>
              <mc:Fallback>
                <p:oleObj name="CS ChemDraw Drawing" r:id="rId5" imgW="2943987" imgH="19168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50323"/>
                        <a:ext cx="2208212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06580"/>
              </p:ext>
            </p:extLst>
          </p:nvPr>
        </p:nvGraphicFramePr>
        <p:xfrm>
          <a:off x="6821646" y="2120551"/>
          <a:ext cx="1787366" cy="1994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CS ChemDraw Drawing" r:id="rId7" imgW="2383155" imgH="2658999" progId="ChemDraw.Document.6.0">
                  <p:embed/>
                </p:oleObj>
              </mc:Choice>
              <mc:Fallback>
                <p:oleObj name="CS ChemDraw Drawing" r:id="rId7" imgW="2383155" imgH="26589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1646" y="2120551"/>
                        <a:ext cx="1787366" cy="1994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30733"/>
              </p:ext>
            </p:extLst>
          </p:nvPr>
        </p:nvGraphicFramePr>
        <p:xfrm>
          <a:off x="3987442" y="2133600"/>
          <a:ext cx="2261052" cy="336499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447800"/>
                <a:gridCol w="813252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1.57(3)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1.945(2)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1.860(2)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(1)-N(3)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1.947(2)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2.2067(8)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2.2158(7)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N(2)-C(6)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1.351(3)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C(6)-C(5)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1.424(4)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C(1)-C(23)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1.418(3)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N(3)-C(23)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1.342(3)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175.0(11)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(1)-N(3)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158.81(9)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P(1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123.85(3)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(1)-P(1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114.01(6)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(1)-P(2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122.14(6)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Activity Comparison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48394"/>
              </p:ext>
            </p:extLst>
          </p:nvPr>
        </p:nvGraphicFramePr>
        <p:xfrm>
          <a:off x="2410873" y="1222375"/>
          <a:ext cx="4218527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7" name="CS ChemDraw Drawing" r:id="rId4" imgW="5624703" imgH="1095375" progId="ChemDraw.Document.6.0">
                  <p:embed/>
                </p:oleObj>
              </mc:Choice>
              <mc:Fallback>
                <p:oleObj name="CS ChemDraw Drawing" r:id="rId4" imgW="5624703" imgH="10953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0873" y="1222375"/>
                        <a:ext cx="4218527" cy="82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52757"/>
              </p:ext>
            </p:extLst>
          </p:nvPr>
        </p:nvGraphicFramePr>
        <p:xfrm>
          <a:off x="914400" y="2133600"/>
          <a:ext cx="7239000" cy="3810000"/>
        </p:xfrm>
        <a:graphic>
          <a:graphicData uri="http://schemas.openxmlformats.org/drawingml/2006/table">
            <a:tbl>
              <a:tblPr/>
              <a:tblGrid>
                <a:gridCol w="2057400"/>
                <a:gridCol w="1981200"/>
                <a:gridCol w="10668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Catalyst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14,850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13,050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14,850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12,000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52772"/>
              </p:ext>
            </p:extLst>
          </p:nvPr>
        </p:nvGraphicFramePr>
        <p:xfrm>
          <a:off x="3429000" y="3886200"/>
          <a:ext cx="1028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CS ChemDraw Drawing" r:id="rId6" imgW="1371219" imgH="1252347" progId="ChemDraw.Document.6.0">
                  <p:embed/>
                </p:oleObj>
              </mc:Choice>
              <mc:Fallback>
                <p:oleObj name="CS ChemDraw Drawing" r:id="rId6" imgW="1371219" imgH="12523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1028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72422"/>
              </p:ext>
            </p:extLst>
          </p:nvPr>
        </p:nvGraphicFramePr>
        <p:xfrm>
          <a:off x="3505200" y="2514600"/>
          <a:ext cx="946118" cy="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CS ChemDraw Drawing" r:id="rId8" imgW="1261491" imgH="715899" progId="ChemDraw.Document.6.0">
                  <p:embed/>
                </p:oleObj>
              </mc:Choice>
              <mc:Fallback>
                <p:oleObj name="CS ChemDraw Drawing" r:id="rId8" imgW="1261491" imgH="7158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2514600"/>
                        <a:ext cx="946118" cy="5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0320"/>
              </p:ext>
            </p:extLst>
          </p:nvPr>
        </p:nvGraphicFramePr>
        <p:xfrm>
          <a:off x="3505200" y="3197225"/>
          <a:ext cx="9461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CS ChemDraw Drawing" r:id="rId10" imgW="1261491" imgH="715899" progId="ChemDraw.Document.6.0">
                  <p:embed/>
                </p:oleObj>
              </mc:Choice>
              <mc:Fallback>
                <p:oleObj name="CS ChemDraw Drawing" r:id="rId10" imgW="1261491" imgH="715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97225"/>
                        <a:ext cx="9461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76332"/>
              </p:ext>
            </p:extLst>
          </p:nvPr>
        </p:nvGraphicFramePr>
        <p:xfrm>
          <a:off x="3429000" y="4953000"/>
          <a:ext cx="1028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1" name="CS ChemDraw Drawing" r:id="rId11" imgW="1371219" imgH="1252347" progId="ChemDraw.Document.6.0">
                  <p:embed/>
                </p:oleObj>
              </mc:Choice>
              <mc:Fallback>
                <p:oleObj name="CS ChemDraw Drawing" r:id="rId11" imgW="1371219" imgH="12523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53000"/>
                        <a:ext cx="1028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8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Activity Comparison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78233"/>
              </p:ext>
            </p:extLst>
          </p:nvPr>
        </p:nvGraphicFramePr>
        <p:xfrm>
          <a:off x="1905000" y="3657600"/>
          <a:ext cx="5334000" cy="1676400"/>
        </p:xfrm>
        <a:graphic>
          <a:graphicData uri="http://schemas.openxmlformats.org/drawingml/2006/table">
            <a:tbl>
              <a:tblPr/>
              <a:tblGrid>
                <a:gridCol w="2057400"/>
                <a:gridCol w="1066800"/>
                <a:gridCol w="9906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Catalyst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5.5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PDI)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MnH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7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44352"/>
              </p:ext>
            </p:extLst>
          </p:nvPr>
        </p:nvGraphicFramePr>
        <p:xfrm>
          <a:off x="1845516" y="2029492"/>
          <a:ext cx="5452967" cy="132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CS ChemDraw Drawing" r:id="rId4" imgW="7270623" imgH="1764411" progId="ChemDraw.Document.6.0">
                  <p:embed/>
                </p:oleObj>
              </mc:Choice>
              <mc:Fallback>
                <p:oleObj name="CS ChemDraw Drawing" r:id="rId4" imgW="7270623" imgH="17644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5516" y="2029492"/>
                        <a:ext cx="5452967" cy="132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2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-H Ketone Reduction Mechanism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49339"/>
              </p:ext>
            </p:extLst>
          </p:nvPr>
        </p:nvGraphicFramePr>
        <p:xfrm>
          <a:off x="2365375" y="2554288"/>
          <a:ext cx="44370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CS ChemDraw Drawing" r:id="rId4" imgW="5937123" imgH="3094863" progId="ChemDraw.Document.6.0">
                  <p:embed/>
                </p:oleObj>
              </mc:Choice>
              <mc:Fallback>
                <p:oleObj name="CS ChemDraw Drawing" r:id="rId4" imgW="5937123" imgH="30948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5375" y="2554288"/>
                        <a:ext cx="4437063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05000" y="5224159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2-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Maintained Throughout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8161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Radical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Ketone Reduction Mechanism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359794"/>
              </p:ext>
            </p:extLst>
          </p:nvPr>
        </p:nvGraphicFramePr>
        <p:xfrm>
          <a:off x="2082832" y="1752600"/>
          <a:ext cx="4775168" cy="345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CS ChemDraw Drawing" r:id="rId4" imgW="6366891" imgH="4602099" progId="ChemDraw.Document.6.0">
                  <p:embed/>
                </p:oleObj>
              </mc:Choice>
              <mc:Fallback>
                <p:oleObj name="CS ChemDraw Drawing" r:id="rId4" imgW="6366891" imgH="46020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832" y="1752600"/>
                        <a:ext cx="4775168" cy="3451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0074" y="5757446"/>
            <a:ext cx="31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Are Both Pathways Operative?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-H Ester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Mechanism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38996"/>
              </p:ext>
            </p:extLst>
          </p:nvPr>
        </p:nvGraphicFramePr>
        <p:xfrm>
          <a:off x="2703862" y="2057400"/>
          <a:ext cx="6135338" cy="35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CS ChemDraw Drawing" r:id="rId4" imgW="8180451" imgH="4778883" progId="ChemDraw.Document.6.0">
                  <p:embed/>
                </p:oleObj>
              </mc:Choice>
              <mc:Fallback>
                <p:oleObj name="CS ChemDraw Drawing" r:id="rId4" imgW="8180451" imgH="47788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3862" y="2057400"/>
                        <a:ext cx="6135338" cy="35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58336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2-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Maintained Throughout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463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-H Ester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Mechanism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22842"/>
              </p:ext>
            </p:extLst>
          </p:nvPr>
        </p:nvGraphicFramePr>
        <p:xfrm>
          <a:off x="2703862" y="2057400"/>
          <a:ext cx="6135338" cy="35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CS ChemDraw Drawing" r:id="rId4" imgW="8180451" imgH="4778883" progId="ChemDraw.Document.6.0">
                  <p:embed/>
                </p:oleObj>
              </mc:Choice>
              <mc:Fallback>
                <p:oleObj name="CS ChemDraw Drawing" r:id="rId4" imgW="8180451" imgH="47788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3862" y="2057400"/>
                        <a:ext cx="6135338" cy="35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99343"/>
              </p:ext>
            </p:extLst>
          </p:nvPr>
        </p:nvGraphicFramePr>
        <p:xfrm>
          <a:off x="381000" y="2057400"/>
          <a:ext cx="2800064" cy="316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CS ChemDraw Drawing" r:id="rId6" imgW="3733419" imgH="4215003" progId="ChemDraw.Document.6.0">
                  <p:embed/>
                </p:oleObj>
              </mc:Choice>
              <mc:Fallback>
                <p:oleObj name="CS ChemDraw Drawing" r:id="rId6" imgW="3733419" imgH="42150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057400"/>
                        <a:ext cx="2800064" cy="3161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05000" y="58336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(III), PDI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2-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Maintained Throughout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04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Radical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Ester Reduction Mechanism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73409"/>
              </p:ext>
            </p:extLst>
          </p:nvPr>
        </p:nvGraphicFramePr>
        <p:xfrm>
          <a:off x="2805970" y="1951768"/>
          <a:ext cx="6185630" cy="36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CS ChemDraw Drawing" r:id="rId4" imgW="8247507" imgH="4916043" progId="ChemDraw.Document.6.0">
                  <p:embed/>
                </p:oleObj>
              </mc:Choice>
              <mc:Fallback>
                <p:oleObj name="CS ChemDraw Drawing" r:id="rId4" imgW="8247507" imgH="4916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5970" y="1951768"/>
                        <a:ext cx="6185630" cy="368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0074" y="5833646"/>
            <a:ext cx="31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Are Both Pathways Operative?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Radical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Ester Reduction Mechanism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65230"/>
              </p:ext>
            </p:extLst>
          </p:nvPr>
        </p:nvGraphicFramePr>
        <p:xfrm>
          <a:off x="2805970" y="1951768"/>
          <a:ext cx="6185630" cy="36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CS ChemDraw Drawing" r:id="rId4" imgW="8247507" imgH="4916043" progId="ChemDraw.Document.6.0">
                  <p:embed/>
                </p:oleObj>
              </mc:Choice>
              <mc:Fallback>
                <p:oleObj name="CS ChemDraw Drawing" r:id="rId4" imgW="8247507" imgH="4916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5970" y="1951768"/>
                        <a:ext cx="6185630" cy="368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19249"/>
              </p:ext>
            </p:extLst>
          </p:nvPr>
        </p:nvGraphicFramePr>
        <p:xfrm>
          <a:off x="196406" y="2303812"/>
          <a:ext cx="3142964" cy="287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CS ChemDraw Drawing" r:id="rId6" imgW="4190619" imgH="3837051" progId="ChemDraw.Document.6.0">
                  <p:embed/>
                </p:oleObj>
              </mc:Choice>
              <mc:Fallback>
                <p:oleObj name="CS ChemDraw Drawing" r:id="rId6" imgW="4190619" imgH="38370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406" y="2303812"/>
                        <a:ext cx="3142964" cy="287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80074" y="5833646"/>
            <a:ext cx="31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Are Both Pathways Operative?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Revealing Experiment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717" y="4766846"/>
            <a:ext cx="7346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‘Insertion’ of ketone into </a:t>
            </a:r>
            <a:r>
              <a:rPr lang="en-US" sz="1600" b="1" i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-H is very slow! Not part of the catalytic cycle.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4110527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13326"/>
              </p:ext>
            </p:extLst>
          </p:nvPr>
        </p:nvGraphicFramePr>
        <p:xfrm>
          <a:off x="1149382" y="2592610"/>
          <a:ext cx="6775418" cy="152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CS ChemDraw Drawing" r:id="rId4" imgW="9033891" imgH="2029587" progId="ChemDraw.Document.6.0">
                  <p:embed/>
                </p:oleObj>
              </mc:Choice>
              <mc:Fallback>
                <p:oleObj name="CS ChemDraw Drawing" r:id="rId4" imgW="9033891" imgH="20295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382" y="2592610"/>
                        <a:ext cx="6775418" cy="152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Advantages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02518"/>
              </p:ext>
            </p:extLst>
          </p:nvPr>
        </p:nvGraphicFramePr>
        <p:xfrm>
          <a:off x="4895720" y="1905000"/>
          <a:ext cx="3701186" cy="300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CS ChemDraw Drawing" r:id="rId4" imgW="4626483" imgH="3750183" progId="ChemDraw.Document.6.0">
                  <p:embed/>
                </p:oleObj>
              </mc:Choice>
              <mc:Fallback>
                <p:oleObj name="CS ChemDraw Drawing" r:id="rId4" imgW="4626483" imgH="3750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720" y="1905000"/>
                        <a:ext cx="3701186" cy="300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2867" y="1340108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Cost Per Mole: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41613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Based on Cheapest Available Starting Material Offered by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Strem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Chemicals (08/13)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82" y="1340108"/>
            <a:ext cx="42565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First Row Metals Are: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Three Orders of Magnitude Cheaper</a:t>
            </a:r>
          </a:p>
          <a:p>
            <a:endParaRPr lang="en-US" sz="16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- Earth Abundant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3" name="Picture 9" descr="Manganese 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2" y="2667000"/>
            <a:ext cx="3657600" cy="24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1" y="1319748"/>
            <a:ext cx="7467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2 - The Development of a Highly Active Manganese </a:t>
            </a:r>
            <a:r>
              <a:rPr lang="en-US" sz="1600" b="1" dirty="0" err="1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 formally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zerovalent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(PDI)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precatalyst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was prepared 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1" y="1319748"/>
            <a:ext cx="74675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2 - The Development of a Highly Active Manganese </a:t>
            </a:r>
            <a:r>
              <a:rPr lang="en-US" sz="1600" b="1" dirty="0" err="1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 formally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zerovalent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(PDI)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precatalyst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was prepared 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This complex is highly active for the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of ketones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33655"/>
              </p:ext>
            </p:extLst>
          </p:nvPr>
        </p:nvGraphicFramePr>
        <p:xfrm>
          <a:off x="1625632" y="3086386"/>
          <a:ext cx="4775168" cy="1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CS ChemDraw Drawing" r:id="rId4" imgW="6366891" imgH="1676019" progId="ChemDraw.Document.6.0">
                  <p:embed/>
                </p:oleObj>
              </mc:Choice>
              <mc:Fallback>
                <p:oleObj name="CS ChemDraw Drawing" r:id="rId4" imgW="6366891" imgH="16760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32" y="3086386"/>
                        <a:ext cx="4775168" cy="1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1" y="1319748"/>
            <a:ext cx="7467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2 - The Development of a Highly Active Manganese </a:t>
            </a:r>
            <a:r>
              <a:rPr lang="en-US" sz="1600" b="1" dirty="0" err="1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 formally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zerovalent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(PDI)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precatalyst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was prepared 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This complex is highly active for the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of ketones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The reductive acyl C-O cleavage of esters has been observed 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35196"/>
              </p:ext>
            </p:extLst>
          </p:nvPr>
        </p:nvGraphicFramePr>
        <p:xfrm>
          <a:off x="1625632" y="3086386"/>
          <a:ext cx="4775168" cy="1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8" name="CS ChemDraw Drawing" r:id="rId4" imgW="6366891" imgH="1676019" progId="ChemDraw.Document.6.0">
                  <p:embed/>
                </p:oleObj>
              </mc:Choice>
              <mc:Fallback>
                <p:oleObj name="CS ChemDraw Drawing" r:id="rId4" imgW="6366891" imgH="16760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32" y="3086386"/>
                        <a:ext cx="4775168" cy="1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91421"/>
              </p:ext>
            </p:extLst>
          </p:nvPr>
        </p:nvGraphicFramePr>
        <p:xfrm>
          <a:off x="1677988" y="4925092"/>
          <a:ext cx="5504402" cy="132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CS ChemDraw Drawing" r:id="rId6" imgW="7339203" imgH="1764411" progId="ChemDraw.Document.6.0">
                  <p:embed/>
                </p:oleObj>
              </mc:Choice>
              <mc:Fallback>
                <p:oleObj name="CS ChemDraw Drawing" r:id="rId6" imgW="7339203" imgH="17644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925092"/>
                        <a:ext cx="5504402" cy="1323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1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pPr/>
              <a:t>53</a:t>
            </a:fld>
            <a:endParaRPr lang="en-US" i="1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Advantages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72971"/>
              </p:ext>
            </p:extLst>
          </p:nvPr>
        </p:nvGraphicFramePr>
        <p:xfrm>
          <a:off x="4895720" y="1905000"/>
          <a:ext cx="3701186" cy="300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CS ChemDraw Drawing" r:id="rId4" imgW="4626483" imgH="3750183" progId="ChemDraw.Document.6.0">
                  <p:embed/>
                </p:oleObj>
              </mc:Choice>
              <mc:Fallback>
                <p:oleObj name="CS ChemDraw Drawing" r:id="rId4" imgW="4626483" imgH="3750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720" y="1905000"/>
                        <a:ext cx="3701186" cy="300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2867" y="1340108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Cost Per Mole: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41613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Based on Cheapest Available Starting Material Offered by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Strem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Chemicals (08/13)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82" y="1340108"/>
            <a:ext cx="425651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First Row Metals Are: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Three Orders of Magnitude Cheaper</a:t>
            </a:r>
          </a:p>
          <a:p>
            <a:endParaRPr lang="en-US" sz="16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- Earth Abundant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- Significantly Less Toxic </a:t>
            </a:r>
          </a:p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RDAs: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 (2.3 mg), Fe (8 mg)</a:t>
            </a:r>
          </a:p>
          <a:p>
            <a:r>
              <a:rPr lang="en-US" sz="1400" b="1" dirty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     5 ppm Limit for Precious Metals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3" name="Picture 9" descr="Manganese 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2" y="2667000"/>
            <a:ext cx="3657600" cy="24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Catalysis: The Road Less Traveled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11092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Oxidation: </a:t>
            </a:r>
            <a:endParaRPr lang="en-US" sz="1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95400" y="3456801"/>
            <a:ext cx="655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Zhang, W.; </a:t>
            </a:r>
            <a:r>
              <a:rPr lang="en-US" sz="1200" dirty="0" err="1" smtClean="0"/>
              <a:t>Loebach</a:t>
            </a:r>
            <a:r>
              <a:rPr lang="en-US" sz="1200" dirty="0" smtClean="0"/>
              <a:t>, J. L.; Wilson, S. R.; Jacobsen, E. N. </a:t>
            </a:r>
            <a:r>
              <a:rPr lang="en-US" sz="1200" i="1" dirty="0" smtClean="0"/>
              <a:t>J. Am. Chem. Soc.</a:t>
            </a:r>
            <a:r>
              <a:rPr lang="en-US" sz="1200" dirty="0" smtClean="0"/>
              <a:t> </a:t>
            </a:r>
            <a:r>
              <a:rPr lang="en-US" sz="1200" b="1" dirty="0" smtClean="0"/>
              <a:t>1990</a:t>
            </a:r>
            <a:r>
              <a:rPr lang="en-US" sz="1200" dirty="0" smtClean="0"/>
              <a:t>, </a:t>
            </a:r>
            <a:r>
              <a:rPr lang="en-US" sz="1200" i="1" dirty="0" smtClean="0"/>
              <a:t>112</a:t>
            </a:r>
            <a:r>
              <a:rPr lang="en-US" sz="1200" dirty="0" smtClean="0"/>
              <a:t>, 2801.</a:t>
            </a:r>
            <a:endParaRPr lang="en-US" sz="1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91459"/>
              </p:ext>
            </p:extLst>
          </p:nvPr>
        </p:nvGraphicFramePr>
        <p:xfrm>
          <a:off x="838200" y="1567720"/>
          <a:ext cx="7441787" cy="178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CS ChemDraw Drawing" r:id="rId4" imgW="9922383" imgH="2380107" progId="ChemDraw.Document.6.0">
                  <p:embed/>
                </p:oleObj>
              </mc:Choice>
              <mc:Fallback>
                <p:oleObj name="CS ChemDraw Drawing" r:id="rId4" imgW="9922383" imgH="2380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67720"/>
                        <a:ext cx="7441787" cy="178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Catalysis: The Road Less Traveled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11092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Oxidation: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28600" y="4132557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Reduction:</a:t>
            </a:r>
            <a:endParaRPr lang="en-US" sz="1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95400" y="3456801"/>
            <a:ext cx="655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Zhang, W.; </a:t>
            </a:r>
            <a:r>
              <a:rPr lang="en-US" sz="1200" dirty="0" err="1" smtClean="0"/>
              <a:t>Loebach</a:t>
            </a:r>
            <a:r>
              <a:rPr lang="en-US" sz="1200" dirty="0" smtClean="0"/>
              <a:t>, J. L.; Wilson, S. R.; Jacobsen, E. N. </a:t>
            </a:r>
            <a:r>
              <a:rPr lang="en-US" sz="1200" i="1" dirty="0" smtClean="0"/>
              <a:t>J. Am. Chem. Soc.</a:t>
            </a:r>
            <a:r>
              <a:rPr lang="en-US" sz="1200" dirty="0" smtClean="0"/>
              <a:t> </a:t>
            </a:r>
            <a:r>
              <a:rPr lang="en-US" sz="1200" b="1" dirty="0" smtClean="0"/>
              <a:t>1990</a:t>
            </a:r>
            <a:r>
              <a:rPr lang="en-US" sz="1200" dirty="0" smtClean="0"/>
              <a:t>, </a:t>
            </a:r>
            <a:r>
              <a:rPr lang="en-US" sz="1200" i="1" dirty="0" smtClean="0"/>
              <a:t>112</a:t>
            </a:r>
            <a:r>
              <a:rPr lang="en-US" sz="1200" dirty="0" smtClean="0"/>
              <a:t>, 2801.</a:t>
            </a:r>
            <a:endParaRPr lang="en-US" sz="1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37761"/>
              </p:ext>
            </p:extLst>
          </p:nvPr>
        </p:nvGraphicFramePr>
        <p:xfrm>
          <a:off x="838200" y="1567720"/>
          <a:ext cx="7441787" cy="178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CS ChemDraw Drawing" r:id="rId4" imgW="9922383" imgH="2380107" progId="ChemDraw.Document.6.0">
                  <p:embed/>
                </p:oleObj>
              </mc:Choice>
              <mc:Fallback>
                <p:oleObj name="CS ChemDraw Drawing" r:id="rId4" imgW="9922383" imgH="2380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67720"/>
                        <a:ext cx="7441787" cy="178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825465"/>
              </p:ext>
            </p:extLst>
          </p:nvPr>
        </p:nvGraphicFramePr>
        <p:xfrm>
          <a:off x="838200" y="4706017"/>
          <a:ext cx="7066883" cy="123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CS ChemDraw Drawing" r:id="rId6" imgW="9422511" imgH="1650111" progId="ChemDraw.Document.6.0">
                  <p:embed/>
                </p:oleObj>
              </mc:Choice>
              <mc:Fallback>
                <p:oleObj name="CS ChemDraw Drawing" r:id="rId6" imgW="9422511" imgH="1650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4706017"/>
                        <a:ext cx="7066883" cy="123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95400" y="5895201"/>
            <a:ext cx="548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Cavanaugh, M. D.; Gregg, B. T.; Cutler, A. R. </a:t>
            </a:r>
            <a:r>
              <a:rPr lang="en-US" sz="1200" i="1" dirty="0" smtClean="0"/>
              <a:t>Organometallics </a:t>
            </a:r>
            <a:r>
              <a:rPr lang="en-US" sz="1200" b="1" dirty="0" smtClean="0"/>
              <a:t>1996</a:t>
            </a:r>
            <a:r>
              <a:rPr lang="en-US" sz="1200" dirty="0" smtClean="0"/>
              <a:t>, </a:t>
            </a:r>
            <a:r>
              <a:rPr lang="en-US" sz="1200" i="1" dirty="0" smtClean="0"/>
              <a:t>15</a:t>
            </a:r>
            <a:r>
              <a:rPr lang="en-US" sz="1200" dirty="0" smtClean="0"/>
              <a:t>, 2764.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4048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Pt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Catalysts Currently Used for Coatings, Adhesives, and Cured Rubbers</a:t>
            </a:r>
            <a:endParaRPr lang="en-US" sz="14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Catalyst Design Inspiration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53925"/>
              </p:ext>
            </p:extLst>
          </p:nvPr>
        </p:nvGraphicFramePr>
        <p:xfrm>
          <a:off x="1371600" y="2710113"/>
          <a:ext cx="6082760" cy="15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CS ChemDraw Drawing" r:id="rId4" imgW="8110347" imgH="2031111" progId="ChemDraw.Document.6.0">
                  <p:embed/>
                </p:oleObj>
              </mc:Choice>
              <mc:Fallback>
                <p:oleObj name="CS ChemDraw Drawing" r:id="rId4" imgW="8110347" imgH="2031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2710113"/>
                        <a:ext cx="6082760" cy="15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20560" y="4462046"/>
            <a:ext cx="4097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Improved </a:t>
            </a:r>
            <a:r>
              <a:rPr lang="en-US" sz="1600" b="1" i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Catalysts?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2458</Words>
  <Application>Microsoft Office PowerPoint</Application>
  <PresentationFormat>On-screen Show (4:3)</PresentationFormat>
  <Paragraphs>757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CS ChemDraw Drawing</vt:lpstr>
      <vt:lpstr>Outline</vt:lpstr>
      <vt:lpstr>Homogeneous Transition Metal Catalysis</vt:lpstr>
      <vt:lpstr>Homogeneous Transition Metal Catalysis</vt:lpstr>
      <vt:lpstr>Advantages</vt:lpstr>
      <vt:lpstr>Advantages</vt:lpstr>
      <vt:lpstr>Advantages</vt:lpstr>
      <vt:lpstr>Mn Catalysis: The Road Less Traveled</vt:lpstr>
      <vt:lpstr>Mn Catalysis: The Road Less Traveled</vt:lpstr>
      <vt:lpstr>Catalyst Design Inspiration</vt:lpstr>
      <vt:lpstr>Metallation of NPDI Ligands</vt:lpstr>
      <vt:lpstr>Chemical Chelate Activity</vt:lpstr>
      <vt:lpstr>Crystallographic Confirmation</vt:lpstr>
      <vt:lpstr>(Ph2PPrPDI)MnCl2</vt:lpstr>
      <vt:lpstr>(Ph2PPrPDI)MnCl2</vt:lpstr>
      <vt:lpstr>Analyzing Chelate Reduction by XRD</vt:lpstr>
      <vt:lpstr>Analyzing Chelate Reduction by XRD</vt:lpstr>
      <vt:lpstr>(Ph2PPrPDI)Mn Preparation</vt:lpstr>
      <vt:lpstr>(Ph2PPrPDI)Mn Characterization</vt:lpstr>
      <vt:lpstr>(Ph2PPrPDI)Mn Electronic Structure</vt:lpstr>
      <vt:lpstr>(Ph2PPrPDI)Mn Electronic Structure</vt:lpstr>
      <vt:lpstr>(Ph2PPrPDI)Mn Electronic Structure</vt:lpstr>
      <vt:lpstr>Hydrosilylation Activity</vt:lpstr>
      <vt:lpstr>Other Silanes?</vt:lpstr>
      <vt:lpstr>Other Silanes?</vt:lpstr>
      <vt:lpstr>Scope of Ketone Hydrosilylation</vt:lpstr>
      <vt:lpstr>Scope of Ketone Hydrosilylation</vt:lpstr>
      <vt:lpstr>Scope of Ketone Hydrosilylation</vt:lpstr>
      <vt:lpstr>Scope of Ketone Hydrosilylation (0.1 mol %)</vt:lpstr>
      <vt:lpstr>Improving Atom-Efficiency</vt:lpstr>
      <vt:lpstr>Only the Beginning...</vt:lpstr>
      <vt:lpstr>Only the Beginning...</vt:lpstr>
      <vt:lpstr>Only the Beginning...</vt:lpstr>
      <vt:lpstr>Other Esters</vt:lpstr>
      <vt:lpstr>A Curious Observation</vt:lpstr>
      <vt:lpstr>A Curious Observation</vt:lpstr>
      <vt:lpstr>Alternate Preparation</vt:lpstr>
      <vt:lpstr>Alternate Preparation</vt:lpstr>
      <vt:lpstr>(Ph2PPrPDI)MnH Electronic Structure</vt:lpstr>
      <vt:lpstr>(Ph2PPrPDI)MnH Electronic Structure</vt:lpstr>
      <vt:lpstr>(Ph2PPrPDI)MnH Electronic Structure</vt:lpstr>
      <vt:lpstr>Activity Comparison</vt:lpstr>
      <vt:lpstr>Activity Comparison</vt:lpstr>
      <vt:lpstr>Mn-H Ketone Reduction Mechanism</vt:lpstr>
      <vt:lpstr>Radical Ketone Reduction Mechanism</vt:lpstr>
      <vt:lpstr>Mn-H Ester Reduction Mechanism</vt:lpstr>
      <vt:lpstr>Mn-H Ester Reduction Mechanism</vt:lpstr>
      <vt:lpstr>Radical Ester Reduction Mechanism</vt:lpstr>
      <vt:lpstr>Radical Ester Reduction Mechanism</vt:lpstr>
      <vt:lpstr>A Revealing Experiment</vt:lpstr>
      <vt:lpstr>Summary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Ryan Trovitch</dc:creator>
  <cp:lastModifiedBy>Ryan Trovitch</cp:lastModifiedBy>
  <cp:revision>15</cp:revision>
  <dcterms:created xsi:type="dcterms:W3CDTF">2013-09-30T20:23:46Z</dcterms:created>
  <dcterms:modified xsi:type="dcterms:W3CDTF">2013-10-04T01:53:32Z</dcterms:modified>
</cp:coreProperties>
</file>