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87" r:id="rId3"/>
    <p:sldId id="288" r:id="rId4"/>
    <p:sldId id="294" r:id="rId5"/>
    <p:sldId id="259" r:id="rId6"/>
    <p:sldId id="291" r:id="rId7"/>
    <p:sldId id="260" r:id="rId8"/>
    <p:sldId id="292" r:id="rId9"/>
    <p:sldId id="280" r:id="rId10"/>
    <p:sldId id="293" r:id="rId11"/>
    <p:sldId id="262" r:id="rId12"/>
    <p:sldId id="284" r:id="rId13"/>
    <p:sldId id="289" r:id="rId14"/>
    <p:sldId id="290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1" r:id="rId23"/>
    <p:sldId id="282" r:id="rId24"/>
    <p:sldId id="271" r:id="rId25"/>
    <p:sldId id="283" r:id="rId26"/>
    <p:sldId id="274" r:id="rId27"/>
    <p:sldId id="275" r:id="rId28"/>
    <p:sldId id="272" r:id="rId29"/>
    <p:sldId id="273" r:id="rId30"/>
    <p:sldId id="276" r:id="rId31"/>
    <p:sldId id="277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0B3B8-45BA-41A1-856D-B831B042B2EE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E0E34-D5F8-4518-94F2-8D6B1D78B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Relationship Id="rId3" Type="http://schemas.openxmlformats.org/officeDocument/2006/relationships/hyperlink" Target="http://www.azfurnace.org/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FF89-1A8D-CE41-958B-3010E146FDB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6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FF89-1A8D-CE41-958B-3010E146FDB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6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22802-DF8D-480E-8873-DA2FD693A7C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8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0000"/>
                </a:solidFill>
              </a:rPr>
              <a:t>First state-wide collaboration around tech transfer (3 state universities, one private hospital group</a:t>
            </a:r>
            <a:r>
              <a:rPr lang="en-IE" dirty="0" smtClean="0">
                <a:solidFill>
                  <a:srgbClr val="000000"/>
                </a:solidFill>
              </a:rPr>
              <a:t>) with now Mayo Clinic joining</a:t>
            </a:r>
            <a:r>
              <a:rPr lang="en-IE" baseline="0" dirty="0" smtClean="0">
                <a:solidFill>
                  <a:srgbClr val="000000"/>
                </a:solidFill>
              </a:rPr>
              <a:t> the second Furnace competition which started in Sept 13</a:t>
            </a:r>
            <a:endParaRPr lang="en-IE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0000"/>
                </a:solidFill>
              </a:rPr>
              <a:t>Create New startups to commercialize technologies from Arizona universities and research institutions (207 patents available </a:t>
            </a:r>
            <a:r>
              <a:rPr lang="en-IE" dirty="0" smtClean="0">
                <a:solidFill>
                  <a:srgbClr val="000000"/>
                </a:solidFill>
              </a:rPr>
              <a:t>on Furnace website) </a:t>
            </a:r>
            <a:r>
              <a:rPr lang="en-IE" dirty="0" smtClean="0">
                <a:solidFill>
                  <a:srgbClr val="000000"/>
                </a:solidFill>
                <a:hlinkClick r:id="rId3"/>
              </a:rPr>
              <a:t>www.azfurnace.org</a:t>
            </a:r>
            <a:endParaRPr lang="en-IE" dirty="0" smtClean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0000"/>
                </a:solidFill>
              </a:rPr>
              <a:t>Tied </a:t>
            </a:r>
            <a:r>
              <a:rPr lang="en-IE" dirty="0">
                <a:solidFill>
                  <a:srgbClr val="000000"/>
                </a:solidFill>
              </a:rPr>
              <a:t>with an accelerator program of 6 months (Phoenix, Tucson, Flagstaff) and grants of $25K from state org’s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0000"/>
                </a:solidFill>
              </a:rPr>
              <a:t>22 startup teams through to final pitching on 5</a:t>
            </a:r>
            <a:r>
              <a:rPr lang="en-IE" baseline="30000" dirty="0">
                <a:solidFill>
                  <a:srgbClr val="000000"/>
                </a:solidFill>
              </a:rPr>
              <a:t>th</a:t>
            </a:r>
            <a:r>
              <a:rPr lang="en-IE" dirty="0">
                <a:solidFill>
                  <a:srgbClr val="000000"/>
                </a:solidFill>
              </a:rPr>
              <a:t> of Nov, </a:t>
            </a:r>
            <a:r>
              <a:rPr lang="en-IE" dirty="0" smtClean="0">
                <a:solidFill>
                  <a:srgbClr val="000000"/>
                </a:solidFill>
              </a:rPr>
              <a:t>10 successful </a:t>
            </a:r>
            <a:r>
              <a:rPr lang="en-IE" dirty="0">
                <a:solidFill>
                  <a:srgbClr val="000000"/>
                </a:solidFill>
              </a:rPr>
              <a:t>teams announced 16</a:t>
            </a:r>
            <a:r>
              <a:rPr lang="en-IE" baseline="30000" dirty="0">
                <a:solidFill>
                  <a:srgbClr val="000000"/>
                </a:solidFill>
              </a:rPr>
              <a:t>th</a:t>
            </a:r>
            <a:r>
              <a:rPr lang="en-IE" dirty="0">
                <a:solidFill>
                  <a:srgbClr val="000000"/>
                </a:solidFill>
              </a:rPr>
              <a:t> Nov.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0000"/>
                </a:solidFill>
              </a:rPr>
              <a:t>Because Furnace startups are tech transfer related, need more specific mentors with energy, medical device, hardware backgrounds </a:t>
            </a:r>
            <a:endParaRPr lang="en-IE" dirty="0" smtClean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0000"/>
                </a:solidFill>
              </a:rPr>
              <a:t>Received EDA grant to support it </a:t>
            </a:r>
            <a:endParaRPr lang="en-IE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22802-DF8D-480E-8873-DA2FD693A7C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8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FF89-1A8D-CE41-958B-3010E146FDB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8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3FF89-1A8D-CE41-958B-3010E146FDB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4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88E58-3F1C-4041-B549-2D615B4A9F3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4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5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9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4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9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7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8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2C76-387B-A84E-83EB-AEF2A88098C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EIG_Logo2013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05" y="6164986"/>
            <a:ext cx="2205262" cy="5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/upload.wikimedia.org/wikipedia/commons/d/d8/Arizona_in_United_States.svg" TargetMode="Externa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10633" y="2637370"/>
            <a:ext cx="7133938" cy="1490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Entrepreneurship@ASU</a:t>
            </a:r>
            <a:endParaRPr lang="en-US" sz="4000" b="1" dirty="0">
              <a:latin typeface="Helvetica Neue"/>
              <a:cs typeface="Helvetica Neue"/>
            </a:endParaRPr>
          </a:p>
        </p:txBody>
      </p:sp>
      <p:pic>
        <p:nvPicPr>
          <p:cNvPr id="7" name="Picture 6" descr="EIG_Logo201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05" y="6164986"/>
            <a:ext cx="2205262" cy="5674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0633" y="2383927"/>
            <a:ext cx="3276349" cy="253444"/>
          </a:xfrm>
          <a:prstGeom prst="rect">
            <a:avLst/>
          </a:prstGeom>
          <a:solidFill>
            <a:srgbClr val="FFB3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0633" y="4047580"/>
            <a:ext cx="6950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A Permanent Revolution By: 	Gordon McConnell</a:t>
            </a:r>
          </a:p>
          <a:p>
            <a:r>
              <a:rPr lang="en-US" dirty="0">
                <a:solidFill>
                  <a:srgbClr val="990033"/>
                </a:solidFill>
              </a:rPr>
              <a:t>	</a:t>
            </a:r>
            <a:r>
              <a:rPr lang="en-US" dirty="0" smtClean="0">
                <a:solidFill>
                  <a:srgbClr val="990033"/>
                </a:solidFill>
              </a:rPr>
              <a:t>					Assistant Vice-President </a:t>
            </a:r>
          </a:p>
          <a:p>
            <a:r>
              <a:rPr lang="en-US" dirty="0">
                <a:solidFill>
                  <a:srgbClr val="990033"/>
                </a:solidFill>
              </a:rPr>
              <a:t>	</a:t>
            </a:r>
            <a:r>
              <a:rPr lang="en-US" dirty="0" smtClean="0">
                <a:solidFill>
                  <a:srgbClr val="990033"/>
                </a:solidFill>
              </a:rPr>
              <a:t>					Entrepreneurship and Innovation 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0633" y="2225945"/>
            <a:ext cx="7772400" cy="560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Entrepreneurship &amp; Innovation Group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1026" name="Picture 2" descr="C:\Users\gtmcconn\Desktop\Desktop2013\Logo and Photos\2013 Award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1811"/>
            <a:ext cx="1571347" cy="15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26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639762"/>
          </a:xfrm>
        </p:spPr>
        <p:txBody>
          <a:bodyPr/>
          <a:lstStyle/>
          <a:p>
            <a:r>
              <a:rPr lang="en-US" sz="2400" i="1" dirty="0" smtClean="0"/>
              <a:t>ASU Entrepreneurship and Innovation Group (EIG) Overview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37247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Named </a:t>
            </a:r>
            <a:r>
              <a:rPr lang="en-US" sz="2400" dirty="0" smtClean="0"/>
              <a:t>one of the top 20 University Incubators in the world 2013 by the UBI </a:t>
            </a:r>
            <a:r>
              <a:rPr lang="en-US" sz="2400" dirty="0" smtClean="0"/>
              <a:t>Index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 the world 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10th </a:t>
            </a:r>
            <a:r>
              <a:rPr lang="en-US" sz="2400" dirty="0" smtClean="0"/>
              <a:t>in the </a:t>
            </a:r>
            <a:r>
              <a:rPr lang="en-US" sz="2400" dirty="0" smtClean="0"/>
              <a:t>US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</a:t>
            </a:r>
            <a:r>
              <a:rPr lang="en-US" sz="2400" dirty="0" smtClean="0"/>
              <a:t>inner </a:t>
            </a:r>
            <a:r>
              <a:rPr lang="en-US" sz="2400" dirty="0" smtClean="0"/>
              <a:t>of </a:t>
            </a:r>
            <a:r>
              <a:rPr lang="en-US" sz="2400" dirty="0" smtClean="0"/>
              <a:t>the US </a:t>
            </a:r>
            <a:r>
              <a:rPr lang="en-US" sz="2400" dirty="0" smtClean="0"/>
              <a:t>national award for ‘Emerging Technology Based Economic Development’ </a:t>
            </a:r>
            <a:r>
              <a:rPr lang="en-US" sz="2400" dirty="0" smtClean="0"/>
              <a:t>(by SSTI organization)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Develops Public/Private Partnerships e.g. Microsoft </a:t>
            </a:r>
            <a:r>
              <a:rPr lang="en-US" sz="2400" dirty="0" smtClean="0"/>
              <a:t>alliance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Founding m</a:t>
            </a:r>
            <a:r>
              <a:rPr lang="en-US" sz="2400" dirty="0" smtClean="0"/>
              <a:t>ember </a:t>
            </a:r>
            <a:r>
              <a:rPr lang="en-US" sz="2400" dirty="0" smtClean="0"/>
              <a:t>of Techstars </a:t>
            </a:r>
            <a:r>
              <a:rPr lang="en-US" sz="2400" dirty="0" smtClean="0"/>
              <a:t>‘Global </a:t>
            </a:r>
            <a:r>
              <a:rPr lang="en-US" sz="2400" dirty="0" smtClean="0"/>
              <a:t>Accelerator </a:t>
            </a:r>
            <a:r>
              <a:rPr lang="en-US" sz="2400" dirty="0" smtClean="0"/>
              <a:t>Network’ </a:t>
            </a:r>
            <a:r>
              <a:rPr lang="en-US" sz="2400" dirty="0" smtClean="0"/>
              <a:t>(GAN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Strong collaboration </a:t>
            </a:r>
            <a:r>
              <a:rPr lang="en-US" sz="2400" dirty="0" smtClean="0"/>
              <a:t>with local and state governments e.g. Arizona Commerce Authority</a:t>
            </a:r>
          </a:p>
        </p:txBody>
      </p:sp>
    </p:spTree>
    <p:extLst>
      <p:ext uri="{BB962C8B-B14F-4D97-AF65-F5344CB8AC3E}">
        <p14:creationId xmlns:p14="http://schemas.microsoft.com/office/powerpoint/2010/main" val="39620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What do we mean by Entrepreneurship and Innovation at ASU?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49306"/>
            <a:ext cx="8991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Having a wide interpretation of ‘Value </a:t>
            </a:r>
            <a:r>
              <a:rPr lang="en-US" sz="2000" dirty="0"/>
              <a:t>E</a:t>
            </a:r>
            <a:r>
              <a:rPr lang="en-US" sz="2000" dirty="0" smtClean="0"/>
              <a:t>ntrepreneurship’ in the design aspirations of the New American University including:</a:t>
            </a:r>
          </a:p>
          <a:p>
            <a:pPr lvl="1"/>
            <a:r>
              <a:rPr lang="en-US" sz="2000" dirty="0" smtClean="0"/>
              <a:t>The widespread and ‘democratized’ teaching of E&amp;I modules, programs across the whole university, in all schools, on all campuses 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All colleges, all programs covered; over 85 undergraduate and graduate level classes taught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lso </a:t>
            </a:r>
            <a:r>
              <a:rPr lang="en-US" sz="2000" dirty="0"/>
              <a:t>evangelizing entrepreneurship and innovation as a ‘mindset’; a way of looking at the world, a new form of problem solving, critical skills for the 21</a:t>
            </a:r>
            <a:r>
              <a:rPr lang="en-US" sz="2000" baseline="30000" dirty="0"/>
              <a:t>st</a:t>
            </a:r>
            <a:r>
              <a:rPr lang="en-US" sz="2000" dirty="0"/>
              <a:t> century </a:t>
            </a:r>
            <a:r>
              <a:rPr lang="en-US" sz="2000" dirty="0" smtClean="0"/>
              <a:t>graduate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Supporting the creation of purely commercial ventures and also hybrid models such as B-Corps, Social Enterprises, More-than-Profits, spin-outs from research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684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74" y="173185"/>
            <a:ext cx="8278426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University-wide </a:t>
            </a:r>
            <a:r>
              <a:rPr lang="en-US" dirty="0" smtClean="0"/>
              <a:t>measurement of Entrepreneurship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9506"/>
            <a:ext cx="8839200" cy="50602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Landscape – what does the university offer? (mapping)</a:t>
            </a:r>
          </a:p>
          <a:p>
            <a:endParaRPr lang="en-US" dirty="0"/>
          </a:p>
          <a:p>
            <a:r>
              <a:rPr lang="en-US" dirty="0" smtClean="0"/>
              <a:t>Engagement – what level of engagement (year-to-year, student and staff) does the university get?</a:t>
            </a:r>
          </a:p>
          <a:p>
            <a:endParaRPr lang="en-US" dirty="0"/>
          </a:p>
          <a:p>
            <a:r>
              <a:rPr lang="en-US" dirty="0" smtClean="0"/>
              <a:t>Outputs – What the are quantifiable outputs and are these the right ones?</a:t>
            </a:r>
          </a:p>
          <a:p>
            <a:endParaRPr lang="en-US" dirty="0"/>
          </a:p>
          <a:p>
            <a:r>
              <a:rPr lang="en-US" dirty="0" smtClean="0"/>
              <a:t>Impact – What short/medium/long-term impacts can we see from the LEO model e.g. investment, survival…but WHAT can we claim?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0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98" y="166641"/>
            <a:ext cx="8032812" cy="5635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Snapshot </a:t>
            </a:r>
            <a:r>
              <a:rPr lang="en-US" sz="2400" dirty="0"/>
              <a:t>of Key Performance Indicators </a:t>
            </a:r>
            <a:br>
              <a:rPr lang="en-US" sz="2400" dirty="0"/>
            </a:br>
            <a:r>
              <a:rPr lang="en-US" sz="2400" dirty="0" smtClean="0"/>
              <a:t>for Entrepreneurship@ASU Year ending June 2013</a:t>
            </a:r>
            <a:endParaRPr lang="en-US" sz="2400" i="1" dirty="0"/>
          </a:p>
        </p:txBody>
      </p:sp>
      <p:sp>
        <p:nvSpPr>
          <p:cNvPr id="4" name="Pentagon 3"/>
          <p:cNvSpPr/>
          <p:nvPr/>
        </p:nvSpPr>
        <p:spPr>
          <a:xfrm>
            <a:off x="813054" y="983950"/>
            <a:ext cx="1936075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LANDSCAPE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(What do we offer?)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459120" y="983950"/>
            <a:ext cx="2331128" cy="914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ENGAGEMENT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(How many are doing/finishing?)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492100" y="983950"/>
            <a:ext cx="2195744" cy="914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OUPUTS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(What activity is coming out of all this?)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352708" y="983950"/>
            <a:ext cx="2365157" cy="914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IMPACTS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(What’s the long term results?)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07" y="3311054"/>
            <a:ext cx="76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2012/13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825620" y="2086222"/>
            <a:ext cx="1393794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56 Undergraduate classes</a:t>
            </a:r>
            <a:endParaRPr lang="en-US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827094" y="2620376"/>
            <a:ext cx="1393794" cy="4424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35 graduate classes</a:t>
            </a:r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828568" y="3145652"/>
            <a:ext cx="1393794" cy="4424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  <a:r>
              <a:rPr lang="en-US" sz="1200" dirty="0" smtClean="0"/>
              <a:t> Certificates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812286" y="3670928"/>
            <a:ext cx="1393794" cy="4424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 undergraduate degrees 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804882" y="4205082"/>
            <a:ext cx="1393794" cy="4424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12 graduate degrees </a:t>
            </a:r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2586411" y="2244552"/>
            <a:ext cx="1747365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4980  </a:t>
            </a:r>
            <a:r>
              <a:rPr lang="en-US" sz="1200" dirty="0"/>
              <a:t>u</a:t>
            </a:r>
            <a:r>
              <a:rPr lang="en-US" sz="1200" dirty="0" smtClean="0"/>
              <a:t>ndergraduate students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2587885" y="2778706"/>
            <a:ext cx="1747365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785  graduate students</a:t>
            </a:r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2579006" y="5333997"/>
            <a:ext cx="1747365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605 Rapid Startup School participants</a:t>
            </a:r>
            <a:endParaRPr lang="en-US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828568" y="5564825"/>
            <a:ext cx="1424128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48 Rapid Startup School classes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828568" y="4996663"/>
            <a:ext cx="1424128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  <a:r>
              <a:rPr lang="en-US" sz="1200" dirty="0" smtClean="0"/>
              <a:t> </a:t>
            </a:r>
            <a:r>
              <a:rPr lang="en-US" sz="1200" dirty="0" smtClean="0"/>
              <a:t>Rapid Startup School courses</a:t>
            </a:r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4674833" y="4582330"/>
            <a:ext cx="1640888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11 new faculty spinouts created</a:t>
            </a:r>
            <a:endParaRPr lang="en-US" sz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4677781" y="2135034"/>
            <a:ext cx="1639414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20 supported student startups </a:t>
            </a:r>
            <a:endParaRPr lang="en-US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4679254" y="2713578"/>
            <a:ext cx="1637941" cy="5215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$200,000 initial funding to student startups </a:t>
            </a:r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4676307" y="3376455"/>
            <a:ext cx="1639414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266 invention disclosures</a:t>
            </a:r>
            <a:endParaRPr lang="en-US" sz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4686659" y="3972755"/>
            <a:ext cx="1639414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47 new patents issued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6714842" y="2077163"/>
            <a:ext cx="1640888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67 faculty spinouts to date</a:t>
            </a:r>
            <a:endParaRPr lang="en-US" sz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6716316" y="2734480"/>
            <a:ext cx="1640888" cy="7220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$400 million in external funding to faculty spinouts to date</a:t>
            </a:r>
            <a:endParaRPr lang="en-US" sz="1200" dirty="0"/>
          </a:p>
        </p:txBody>
      </p:sp>
      <p:sp>
        <p:nvSpPr>
          <p:cNvPr id="33" name="Rounded Rectangle 32"/>
          <p:cNvSpPr/>
          <p:nvPr/>
        </p:nvSpPr>
        <p:spPr>
          <a:xfrm>
            <a:off x="6716316" y="3718077"/>
            <a:ext cx="1640888" cy="612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$68 million in venture funding to faculty spinouts during year </a:t>
            </a:r>
            <a:endParaRPr lang="en-US" sz="1200" dirty="0"/>
          </a:p>
        </p:txBody>
      </p:sp>
      <p:sp>
        <p:nvSpPr>
          <p:cNvPr id="34" name="Rounded Rectangle 33"/>
          <p:cNvSpPr/>
          <p:nvPr/>
        </p:nvSpPr>
        <p:spPr>
          <a:xfrm>
            <a:off x="830042" y="6116735"/>
            <a:ext cx="1424128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297 mentors</a:t>
            </a:r>
            <a:endParaRPr lang="en-US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6783298" y="5110452"/>
            <a:ext cx="1572432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87</a:t>
            </a:r>
            <a:r>
              <a:rPr lang="en-US" sz="1200" dirty="0" smtClean="0"/>
              <a:t> </a:t>
            </a:r>
            <a:r>
              <a:rPr lang="en-US" sz="1200" dirty="0" smtClean="0"/>
              <a:t>Rapid Startup School classes</a:t>
            </a:r>
            <a:endParaRPr lang="en-US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6783298" y="4542290"/>
            <a:ext cx="1572432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 </a:t>
            </a:r>
            <a:r>
              <a:rPr lang="en-US" sz="1200" dirty="0" smtClean="0"/>
              <a:t>Rapid Startup School courses</a:t>
            </a:r>
            <a:endParaRPr lang="en-US" sz="1200" dirty="0"/>
          </a:p>
        </p:txBody>
      </p:sp>
      <p:sp>
        <p:nvSpPr>
          <p:cNvPr id="40" name="Rounded Rectangle 39"/>
          <p:cNvSpPr/>
          <p:nvPr/>
        </p:nvSpPr>
        <p:spPr>
          <a:xfrm>
            <a:off x="6460061" y="5717225"/>
            <a:ext cx="1897143" cy="4616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934 </a:t>
            </a:r>
            <a:r>
              <a:rPr lang="en-US" sz="1200" dirty="0" smtClean="0"/>
              <a:t> </a:t>
            </a:r>
            <a:r>
              <a:rPr lang="en-US" sz="1200" dirty="0" smtClean="0"/>
              <a:t>Rapid Startup School participants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445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74" y="173185"/>
            <a:ext cx="8278426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2013/2014 Estimates Key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6543"/>
            <a:ext cx="8839200" cy="55710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48 student startups supported (20 last year)</a:t>
            </a:r>
          </a:p>
          <a:p>
            <a:r>
              <a:rPr lang="en-US" sz="2800" dirty="0" smtClean="0"/>
              <a:t>$400,000 in initial funding from private donors 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 smtClean="0"/>
              <a:t>new patent </a:t>
            </a:r>
            <a:r>
              <a:rPr lang="en-US" sz="2800" dirty="0" smtClean="0"/>
              <a:t>fund, customer development travel fund (</a:t>
            </a:r>
            <a:r>
              <a:rPr lang="en-US" sz="2800" dirty="0" smtClean="0"/>
              <a:t>$</a:t>
            </a:r>
            <a:r>
              <a:rPr lang="en-US" sz="2800" dirty="0" smtClean="0"/>
              <a:t>100,000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15-18 new faculty startups created (11 last year)</a:t>
            </a:r>
          </a:p>
          <a:p>
            <a:r>
              <a:rPr lang="en-US" sz="2800" dirty="0" smtClean="0"/>
              <a:t>10 alumni/external startups supported (4 last year)</a:t>
            </a:r>
          </a:p>
          <a:p>
            <a:r>
              <a:rPr lang="en-US" sz="2800" dirty="0" smtClean="0"/>
              <a:t>65 </a:t>
            </a:r>
            <a:r>
              <a:rPr lang="en-US" sz="2800" dirty="0" smtClean="0"/>
              <a:t>Rapid Startup School classes (48 last year)</a:t>
            </a:r>
          </a:p>
          <a:p>
            <a:r>
              <a:rPr lang="en-US" sz="2800" dirty="0" smtClean="0"/>
              <a:t>700 Rapid Startup School participants (605 last year)</a:t>
            </a:r>
          </a:p>
          <a:p>
            <a:r>
              <a:rPr lang="en-US" sz="2800" dirty="0" smtClean="0"/>
              <a:t>330 Mentors (297 to date)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574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ars_ppt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6781800" cy="52577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39762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Entrepreneurship@ASU – A Permanent Revolution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38572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wAnIdea_Gear(ppt)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512686"/>
            <a:ext cx="7315444" cy="5714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2948" y="1668997"/>
            <a:ext cx="12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(EIG initiative)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867" y="1524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Alexandria </a:t>
            </a:r>
            <a:r>
              <a:rPr lang="en-US" sz="2000" b="1" i="1" dirty="0" smtClean="0"/>
              <a:t>Co-working Network</a:t>
            </a:r>
            <a:endParaRPr lang="en-US" sz="20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996245"/>
            <a:ext cx="8664222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‘Hub and Spoke’ model with designated public </a:t>
            </a:r>
            <a:r>
              <a:rPr lang="en-US" sz="2400" dirty="0" smtClean="0"/>
              <a:t>libraries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Create </a:t>
            </a:r>
            <a:r>
              <a:rPr lang="en-US" sz="2400" dirty="0" smtClean="0"/>
              <a:t>collaboration spaces </a:t>
            </a:r>
            <a:r>
              <a:rPr lang="en-US" sz="2400" dirty="0"/>
              <a:t>in each of the libraries: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Co-working </a:t>
            </a:r>
            <a:r>
              <a:rPr lang="en-US" sz="2400" dirty="0"/>
              <a:t>‘light</a:t>
            </a:r>
            <a:r>
              <a:rPr lang="en-US" sz="2400" dirty="0" smtClean="0"/>
              <a:t>’ – open to anyone 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Place </a:t>
            </a:r>
            <a:r>
              <a:rPr lang="en-US" sz="2400" dirty="0"/>
              <a:t>for entrepreneurs, innovators and inventors to </a:t>
            </a:r>
            <a:r>
              <a:rPr lang="en-US" sz="2400" dirty="0" smtClean="0"/>
              <a:t>network, get advice, meet potential team members, work on their ideas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Access </a:t>
            </a:r>
            <a:r>
              <a:rPr lang="en-US" sz="2400" dirty="0"/>
              <a:t>to pracademic teaching modules </a:t>
            </a:r>
            <a:r>
              <a:rPr lang="en-US" sz="2400" dirty="0" smtClean="0"/>
              <a:t>from EIG’s Rapid Startup School (RSuS) as well as other free providers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Access </a:t>
            </a:r>
            <a:r>
              <a:rPr lang="en-US" sz="2400" dirty="0"/>
              <a:t>to </a:t>
            </a:r>
            <a:r>
              <a:rPr lang="en-US" sz="2400" dirty="0" smtClean="0"/>
              <a:t>ASU EIG mentor pool as well as other non-ASU</a:t>
            </a:r>
            <a:r>
              <a:rPr lang="en-US" sz="2400" dirty="0"/>
              <a:t> </a:t>
            </a:r>
            <a:r>
              <a:rPr lang="en-US" sz="2400" dirty="0" smtClean="0"/>
              <a:t>mentor groups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Layout </a:t>
            </a:r>
            <a:r>
              <a:rPr lang="en-US" sz="2400" dirty="0"/>
              <a:t>includes white board and lean canvas </a:t>
            </a:r>
            <a:r>
              <a:rPr lang="en-US" sz="2400" dirty="0" smtClean="0"/>
              <a:t>material from EIG </a:t>
            </a:r>
            <a:endParaRPr lang="en-US" sz="2400" dirty="0" smtClean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Pilot </a:t>
            </a:r>
            <a:r>
              <a:rPr lang="en-US" sz="2400" dirty="0" smtClean="0"/>
              <a:t>location is getting 2,500-3,000 users per month, new companies are forming</a:t>
            </a:r>
          </a:p>
          <a:p>
            <a:endParaRPr lang="en-US" sz="2400" dirty="0"/>
          </a:p>
        </p:txBody>
      </p:sp>
      <p:pic>
        <p:nvPicPr>
          <p:cNvPr id="8" name="Content Placeholder 7" descr="Alexandria_Logo.pd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7" r="-850" b="-5000"/>
          <a:stretch/>
        </p:blipFill>
        <p:spPr>
          <a:xfrm>
            <a:off x="6293216" y="23343"/>
            <a:ext cx="2850784" cy="1058333"/>
          </a:xfrm>
        </p:spPr>
      </p:pic>
    </p:spTree>
    <p:extLst>
      <p:ext uri="{BB962C8B-B14F-4D97-AF65-F5344CB8AC3E}">
        <p14:creationId xmlns:p14="http://schemas.microsoft.com/office/powerpoint/2010/main" val="33080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6597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Pilot Alex location: Flexible, reconstituted space 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E84D1-6269-43CA-BFE6-B631BCD02E8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C:\Users\gtmcconn\Desktop\Desktop2013\Logo and Photos\Eureka_Spa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" y="1117107"/>
            <a:ext cx="7688062" cy="46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5521" y="5779363"/>
            <a:ext cx="768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Location: Alexandria Coworking Network location at the Scottsdale Public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andYourKnowledge_Gear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67" y="154954"/>
            <a:ext cx="7674546" cy="5788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3152" y="4998124"/>
            <a:ext cx="12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(EIG initiative)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Who am I?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399" y="1233995"/>
            <a:ext cx="8893947" cy="500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First ‘startup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’ in college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Started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career originally in marketing and PR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Various corporate roles e.g.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Westinghouse;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Accenture; Strategy Practice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Two funded start-ups, early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stage venture capital, solopreneur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Dublin City University – 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Head </a:t>
            </a:r>
            <a:r>
              <a:rPr lang="en-US" sz="2400" dirty="0">
                <a:latin typeface="Arial"/>
                <a:ea typeface="ＭＳ Ｐゴシック" charset="-128"/>
                <a:cs typeface="Arial"/>
              </a:rPr>
              <a:t>of 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Strategy,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Chief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of Staff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Ryan Academy for Entrepreneurship – Deputy-CEO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Founder/Director of the Propeller Venture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Accelerator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Taught entrepreneurship in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several Universities and Colleges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aseline="0" dirty="0" smtClean="0">
                <a:latin typeface="Arial"/>
                <a:ea typeface="ＭＳ Ｐゴシック" charset="-128"/>
                <a:cs typeface="Arial"/>
              </a:rPr>
              <a:t> Now</a:t>
            </a:r>
            <a:r>
              <a:rPr lang="en-US" sz="2400" dirty="0" smtClean="0">
                <a:latin typeface="Arial"/>
                <a:ea typeface="ＭＳ Ｐゴシック" charset="-128"/>
                <a:cs typeface="Arial"/>
              </a:rPr>
              <a:t> head of the ASU Entrepreneurship and Innovation Group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40157" t="36165" r="41640" b="35043"/>
          <a:stretch>
            <a:fillRect/>
          </a:stretch>
        </p:blipFill>
        <p:spPr bwMode="auto">
          <a:xfrm>
            <a:off x="7201716" y="0"/>
            <a:ext cx="1942284" cy="197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068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94796"/>
            <a:ext cx="8686799" cy="596183"/>
          </a:xfrm>
        </p:spPr>
        <p:txBody>
          <a:bodyPr/>
          <a:lstStyle/>
          <a:p>
            <a:r>
              <a:rPr lang="en-US" sz="2400" i="1" dirty="0" smtClean="0"/>
              <a:t>Rapid Startup School (RSuS) – Pracademic training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9" y="874889"/>
            <a:ext cx="9027459" cy="5362222"/>
          </a:xfrm>
        </p:spPr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Pracademic, free, evening startup </a:t>
            </a:r>
            <a:r>
              <a:rPr lang="en-US" dirty="0" smtClean="0"/>
              <a:t>program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Run </a:t>
            </a:r>
            <a:r>
              <a:rPr lang="en-US" dirty="0" smtClean="0"/>
              <a:t>in SkySong and external </a:t>
            </a:r>
            <a:r>
              <a:rPr lang="en-US" dirty="0" smtClean="0"/>
              <a:t>locations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imed </a:t>
            </a:r>
            <a:r>
              <a:rPr lang="en-US" dirty="0" smtClean="0"/>
              <a:t>at graduate students, doctoral students, postdoctoral </a:t>
            </a:r>
            <a:r>
              <a:rPr lang="en-US" dirty="0" smtClean="0"/>
              <a:t>researchers, alumni, retirees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Delivering </a:t>
            </a:r>
            <a:r>
              <a:rPr lang="en-US" i="1" dirty="0" smtClean="0"/>
              <a:t>Lean Launchpad </a:t>
            </a:r>
            <a:r>
              <a:rPr lang="en-US" dirty="0" smtClean="0"/>
              <a:t>based on the Steve Blank (Silicon Valley) lean methodology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Currently running different Rapid School programs for 2013:</a:t>
            </a:r>
          </a:p>
          <a:p>
            <a:pPr marL="914400" lvl="2" indent="0">
              <a:buNone/>
            </a:pPr>
            <a:r>
              <a:rPr lang="en-US" sz="2800" dirty="0" smtClean="0"/>
              <a:t>- Rapid Fund Raising School</a:t>
            </a:r>
          </a:p>
          <a:p>
            <a:pPr marL="914400" lvl="2" indent="0">
              <a:buNone/>
            </a:pPr>
            <a:r>
              <a:rPr lang="en-US" sz="2800" dirty="0" smtClean="0"/>
              <a:t>- Using RSuS as a platform for ALL startup </a:t>
            </a:r>
            <a:r>
              <a:rPr lang="en-US" sz="2800" dirty="0" smtClean="0"/>
              <a:t>initiatives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103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unchAVenture_Gear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79808"/>
            <a:ext cx="7551653" cy="5687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2636" y="301837"/>
            <a:ext cx="12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(EIG initiative)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2636" y="2192780"/>
            <a:ext cx="12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(EIG initiative)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5511" y="4270155"/>
            <a:ext cx="12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(EIG initiative)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8259" y="5590401"/>
            <a:ext cx="12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(EIG initiative)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3825"/>
            <a:ext cx="9033933" cy="561975"/>
          </a:xfrm>
        </p:spPr>
        <p:txBody>
          <a:bodyPr>
            <a:normAutofit fontScale="90000"/>
          </a:bodyPr>
          <a:lstStyle/>
          <a:p>
            <a:r>
              <a:rPr lang="en-IE" sz="2400" i="1" dirty="0" smtClean="0"/>
              <a:t>Furnace Technology Transfer Accelerator – first in the world</a:t>
            </a:r>
            <a:br>
              <a:rPr lang="en-IE" sz="2400" i="1" dirty="0" smtClean="0"/>
            </a:br>
            <a:endParaRPr lang="en-GB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6431" y="627083"/>
            <a:ext cx="8735627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Furnace is a methodology and system to support existing technology transfer objectives and operations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It is in part designed to solve the issue of organizations that have unused but commercially viable technologies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8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It is a tested methodology that enables clusters of research institutions to target their intellectual property to different target groups </a:t>
            </a:r>
          </a:p>
          <a:p>
            <a:endParaRPr lang="en-US" sz="28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University Intellectual Property is managed by the universities on behalf of the tax payer (US law)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555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229"/>
            <a:ext cx="8229600" cy="586496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Furnace: a flexible system to drive tech transfer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98" y="1171221"/>
            <a:ext cx="8815526" cy="498988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Objective </a:t>
            </a:r>
            <a:r>
              <a:rPr lang="en-US" dirty="0" smtClean="0"/>
              <a:t>is to ‘push’ intellectual property out of research institutions and into the marketplace</a:t>
            </a:r>
          </a:p>
          <a:p>
            <a:endParaRPr lang="en-US" dirty="0" smtClean="0"/>
          </a:p>
          <a:p>
            <a:r>
              <a:rPr lang="en-US" dirty="0" smtClean="0"/>
              <a:t>It can be set-up to create new startups based on this IP</a:t>
            </a:r>
          </a:p>
          <a:p>
            <a:endParaRPr lang="en-US" dirty="0" smtClean="0"/>
          </a:p>
          <a:p>
            <a:r>
              <a:rPr lang="en-US" dirty="0" smtClean="0"/>
              <a:t>Or it could be used to support TTO’s in pushing technologies for licensing to large or small companies </a:t>
            </a:r>
          </a:p>
          <a:p>
            <a:endParaRPr lang="en-US" dirty="0" smtClean="0"/>
          </a:p>
          <a:p>
            <a:r>
              <a:rPr lang="en-US" dirty="0" smtClean="0"/>
              <a:t>This would be in particular where TTO activities are in the early stages in the research partners</a:t>
            </a:r>
          </a:p>
          <a:p>
            <a:endParaRPr lang="en-US" dirty="0" smtClean="0"/>
          </a:p>
          <a:p>
            <a:r>
              <a:rPr lang="en-US" dirty="0" smtClean="0"/>
              <a:t>The objectives are set by the cluster of partners involved in the Furnace in any given region</a:t>
            </a:r>
          </a:p>
          <a:p>
            <a:endParaRPr lang="en-US" dirty="0" smtClean="0"/>
          </a:p>
          <a:p>
            <a:r>
              <a:rPr lang="en-US" dirty="0" smtClean="0"/>
              <a:t>Creating new startups is the number one interest in terms of other Furnace locations objectives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6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nity-healt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25" y="2362200"/>
            <a:ext cx="1863575" cy="685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069" y="1621263"/>
            <a:ext cx="1295400" cy="486936"/>
          </a:xfrm>
          <a:prstGeom prst="rect">
            <a:avLst/>
          </a:prstGeom>
        </p:spPr>
      </p:pic>
      <p:pic>
        <p:nvPicPr>
          <p:cNvPr id="1028" name="Picture 4" descr="C:\Users\wlarsen1\Desktop\nau_logo_b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1"/>
            <a:ext cx="14130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044" y="3898246"/>
            <a:ext cx="1234180" cy="749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0333" y="1160695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Technology Transfer Office Partners</a:t>
            </a:r>
            <a:endParaRPr lang="en-US" sz="1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825" y="3984468"/>
            <a:ext cx="1277007" cy="648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0291" y="3565828"/>
            <a:ext cx="2219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Funding Partners</a:t>
            </a:r>
            <a:endParaRPr lang="en-US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1428" y="5443954"/>
            <a:ext cx="1295400" cy="499646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3825"/>
            <a:ext cx="9033933" cy="561975"/>
          </a:xfrm>
        </p:spPr>
        <p:txBody>
          <a:bodyPr>
            <a:normAutofit/>
          </a:bodyPr>
          <a:lstStyle/>
          <a:p>
            <a:r>
              <a:rPr lang="en-IE" sz="2400" i="1" dirty="0" smtClean="0"/>
              <a:t>Arizona Furnace Technology Transfer</a:t>
            </a:r>
            <a:endParaRPr lang="en-GB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10291" y="5105400"/>
            <a:ext cx="2219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Support Partners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715863"/>
            <a:ext cx="5867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Arizona Furnace (pilot)is designed to stimulate more startup activity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Created </a:t>
            </a:r>
            <a:r>
              <a:rPr lang="en-US" sz="2000" dirty="0"/>
              <a:t>a successful public/private </a:t>
            </a:r>
            <a:r>
              <a:rPr lang="en-US" sz="2000" dirty="0" smtClean="0"/>
              <a:t>partnership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Over 200 patents were offered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Online competition application based around their proposed business model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22 semi-finalists, 10 winning teams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Each team created a new company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Fast licensing process from the relevant Technology Transfer Office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Good licensing terms for the new startup: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Downstream patent repayments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/>
              <a:t>Single digit equity in new company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Total of $250,000 in startup state grant funding awarded to these ten new startups ($25,000 each)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Mayo Clinic has agreed to join Furnace 2.0</a:t>
            </a:r>
            <a:endParaRPr lang="en-US" sz="2000" dirty="0"/>
          </a:p>
        </p:txBody>
      </p:sp>
      <p:pic>
        <p:nvPicPr>
          <p:cNvPr id="2" name="Picture 1" descr="UniversityofArizona_Logo(color)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70464"/>
            <a:ext cx="1676400" cy="5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88" y="2286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latin typeface="Arial Black" pitchFamily="34" charset="0"/>
              </a:rPr>
              <a:t>R</a:t>
            </a:r>
            <a:r>
              <a:rPr lang="en-US" b="1" dirty="0" smtClean="0">
                <a:latin typeface="Arial Black" pitchFamily="34" charset="0"/>
              </a:rPr>
              <a:t>esults</a:t>
            </a:r>
            <a:endParaRPr lang="en-US" b="1" dirty="0">
              <a:latin typeface="Arial Black" pitchFamily="34" charset="0"/>
            </a:endParaRPr>
          </a:p>
        </p:txBody>
      </p:sp>
      <p:pic>
        <p:nvPicPr>
          <p:cNvPr id="4098" name="Picture 2" descr="C:\Users\wlarsen1\Desktop\Furnace\Furnace Logos\Redox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28" y="908802"/>
            <a:ext cx="1573694" cy="12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larsen1\Desktop\Furnace\Furnace Logos\Mix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86570"/>
            <a:ext cx="1714888" cy="195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larsen1\Desktop\Furnace\Furnace Logos\sio2-sampl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292163"/>
            <a:ext cx="2811455" cy="16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larsen1\Desktop\Furnace\Furnace Logos\IMANIN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76" y="3849021"/>
            <a:ext cx="2695688" cy="159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wlarsen1\Desktop\Furnace\Furnace Logos\rarus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82" y="895567"/>
            <a:ext cx="1114425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wlarsen1\Desktop\Furnace\Furnace Logos\FastPCR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4" y="4318679"/>
            <a:ext cx="2974630" cy="74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wlarsen1\Desktop\Furnace\Furnace Logos\Traken logo-V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" y="5682603"/>
            <a:ext cx="2959846" cy="7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wlarsen1\Desktop\Furnace\Furnace Logos\attometrics 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" y="1703099"/>
            <a:ext cx="2953140" cy="5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wlarsen1\Desktop\Furnace\Furnace Logos\Dataware artwork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1" b="28912"/>
          <a:stretch/>
        </p:blipFill>
        <p:spPr bwMode="auto">
          <a:xfrm>
            <a:off x="421724" y="2422966"/>
            <a:ext cx="3470660" cy="142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5915" y="5448123"/>
            <a:ext cx="3257356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Lucida Fax" pitchFamily="18" charset="0"/>
              </a:rPr>
              <a:t>RehabDev</a:t>
            </a:r>
            <a:endParaRPr lang="en-US" sz="3600" b="1" dirty="0">
              <a:solidFill>
                <a:schemeClr val="bg1"/>
              </a:solidFill>
              <a:latin typeface="Lucida Fax" pitchFamily="18" charset="0"/>
            </a:endParaRPr>
          </a:p>
        </p:txBody>
      </p:sp>
      <p:pic>
        <p:nvPicPr>
          <p:cNvPr id="4107" name="Picture 11" descr="C:\Users\wlarsen1\Downloads\keep-your-brain-young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0724"/>
          <a:stretch/>
        </p:blipFill>
        <p:spPr bwMode="auto">
          <a:xfrm>
            <a:off x="7408770" y="5448123"/>
            <a:ext cx="582648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3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28600" y="224135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Calibri" pitchFamily="34" charset="0"/>
              </a:rPr>
              <a:t>ASU Edson Student Entrepreneur Initiative (Accelerator)</a:t>
            </a:r>
            <a:endParaRPr lang="en-US" sz="2400" b="1" i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Startup </a:t>
            </a:r>
            <a:r>
              <a:rPr lang="en-US" sz="2000" dirty="0"/>
              <a:t>accelerator for student-run ventures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Funded </a:t>
            </a:r>
            <a:r>
              <a:rPr lang="en-US" sz="2000" dirty="0"/>
              <a:t>through privately financed endowment </a:t>
            </a:r>
            <a:r>
              <a:rPr lang="en-US" sz="2000" dirty="0" smtClean="0"/>
              <a:t>(Edson family; Bayliner Boats)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Started as experiential learning, repositioned as an accelerator in 2011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ASU </a:t>
            </a:r>
            <a:r>
              <a:rPr lang="en-US" sz="2000" dirty="0"/>
              <a:t>takes no </a:t>
            </a:r>
            <a:r>
              <a:rPr lang="en-US" sz="2000" dirty="0" smtClean="0"/>
              <a:t>equity (unless based on ASU technologies)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Acceleration period is 10 months long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24/7 access to dedicated space and EIG service in ASU SkySong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Heavily mentor-led like other accelerator programs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Decentralized approach to entrepreneurship teaching = diverse startups: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For-profit, more-than-profit and social enterprises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Medical devices, consumer products, social innovations, software and hardware</a:t>
            </a:r>
            <a:endParaRPr lang="en-US" dirty="0"/>
          </a:p>
          <a:p>
            <a:pPr lvl="1"/>
            <a:endParaRPr lang="en-US" sz="20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Approximately 20 student-led startup teams are chosen each year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Startups receive approximately $200,000 </a:t>
            </a:r>
            <a:r>
              <a:rPr lang="en-US" sz="2000" dirty="0"/>
              <a:t>in direct (endowed) </a:t>
            </a:r>
            <a:r>
              <a:rPr lang="en-US" sz="2000" dirty="0" smtClean="0"/>
              <a:t>funding or up to $20,000 per startup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Each startup team also gets potential access to additional funding: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Patent/Copyright/Trademark fund ($60,000 in total)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A customer engagement &amp; biz development travel fund ($30,000 in total)</a:t>
            </a:r>
          </a:p>
        </p:txBody>
      </p:sp>
    </p:spTree>
    <p:extLst>
      <p:ext uri="{BB962C8B-B14F-4D97-AF65-F5344CB8AC3E}">
        <p14:creationId xmlns:p14="http://schemas.microsoft.com/office/powerpoint/2010/main" val="94274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76200" y="831550"/>
            <a:ext cx="8991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An Edson startup has made the final five in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Entrepreneur </a:t>
            </a:r>
            <a:r>
              <a:rPr lang="en-US" dirty="0">
                <a:latin typeface="Calibri" pitchFamily="34" charset="0"/>
              </a:rPr>
              <a:t>magazine’s </a:t>
            </a:r>
            <a:r>
              <a:rPr lang="en-US" b="1" dirty="0">
                <a:latin typeface="Calibri" pitchFamily="34" charset="0"/>
              </a:rPr>
              <a:t>‘College Entrepreneur of the Year’ </a:t>
            </a:r>
            <a:r>
              <a:rPr lang="en-US" dirty="0" smtClean="0">
                <a:latin typeface="Calibri" pitchFamily="34" charset="0"/>
              </a:rPr>
              <a:t>for three years in a row (2011, 2012, 2013) including the 2011 winner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ASU Edson startups have also placed second in the </a:t>
            </a:r>
            <a:r>
              <a:rPr lang="en-US" b="1" dirty="0" smtClean="0">
                <a:latin typeface="Calibri" pitchFamily="34" charset="0"/>
              </a:rPr>
              <a:t>‘Idea </a:t>
            </a:r>
            <a:r>
              <a:rPr lang="en-US" b="1" dirty="0">
                <a:latin typeface="Calibri" pitchFamily="34" charset="0"/>
              </a:rPr>
              <a:t>to Product’ Global </a:t>
            </a:r>
            <a:r>
              <a:rPr lang="en-US" b="1" dirty="0" smtClean="0">
                <a:latin typeface="Calibri" pitchFamily="34" charset="0"/>
              </a:rPr>
              <a:t>Competition </a:t>
            </a:r>
            <a:r>
              <a:rPr lang="en-US" dirty="0" smtClean="0">
                <a:latin typeface="Calibri" pitchFamily="34" charset="0"/>
              </a:rPr>
              <a:t>two years in a row </a:t>
            </a:r>
            <a:r>
              <a:rPr lang="en-US" b="1" dirty="0" smtClean="0">
                <a:latin typeface="Calibri" pitchFamily="34" charset="0"/>
              </a:rPr>
              <a:t>(2011, 2012)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</a:t>
            </a:r>
            <a:r>
              <a:rPr lang="en-US" b="1" dirty="0" smtClean="0">
                <a:latin typeface="Calibri" pitchFamily="34" charset="0"/>
              </a:rPr>
              <a:t>Inc</a:t>
            </a:r>
            <a:r>
              <a:rPr lang="en-US" b="1" dirty="0">
                <a:latin typeface="Calibri" pitchFamily="34" charset="0"/>
              </a:rPr>
              <a:t>. magazine’s ‘Coolest College Startup in America’ </a:t>
            </a:r>
          </a:p>
          <a:p>
            <a:pPr lvl="1"/>
            <a:r>
              <a:rPr lang="en-US" dirty="0">
                <a:latin typeface="Calibri" pitchFamily="34" charset="0"/>
              </a:rPr>
              <a:t> - 2011: Two finalists – first </a:t>
            </a:r>
            <a:r>
              <a:rPr lang="en-US" dirty="0" smtClean="0">
                <a:latin typeface="Calibri" pitchFamily="34" charset="0"/>
              </a:rPr>
              <a:t>(Endless Entertainment) and </a:t>
            </a:r>
            <a:r>
              <a:rPr lang="en-US" dirty="0">
                <a:latin typeface="Calibri" pitchFamily="34" charset="0"/>
              </a:rPr>
              <a:t>second place overall (first time)</a:t>
            </a:r>
          </a:p>
          <a:p>
            <a:pPr lvl="1"/>
            <a:r>
              <a:rPr lang="en-US" dirty="0">
                <a:latin typeface="Calibri" pitchFamily="34" charset="0"/>
              </a:rPr>
              <a:t> - </a:t>
            </a:r>
            <a:r>
              <a:rPr lang="en-US" dirty="0" smtClean="0">
                <a:latin typeface="Calibri" pitchFamily="34" charset="0"/>
              </a:rPr>
              <a:t>2012: One finalist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Edson companies have made the finals in over two dozen competitions including in the US, Europe and Asia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An ASU Edson startup, Pollen Tech won the inaugural “best Arizona student startup company” competition in 2013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Since Sept 2011 Edson companies have won almost $</a:t>
            </a:r>
            <a:r>
              <a:rPr lang="en-US" dirty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 million in grant, competition and venture funding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04801" y="86380"/>
            <a:ext cx="8633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atin typeface="Calibri" pitchFamily="34" charset="0"/>
              </a:rPr>
              <a:t>ASU Edson Successes – Local, National, International</a:t>
            </a:r>
            <a:endParaRPr lang="en-US" sz="28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Campus-wide Student Startup Support Systems - GLC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4778"/>
            <a:ext cx="8915400" cy="543842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Great Little Companies (GLC) network is funded through new private funding received in 2013</a:t>
            </a:r>
          </a:p>
          <a:p>
            <a:r>
              <a:rPr lang="en-US" sz="2400" dirty="0" smtClean="0"/>
              <a:t>An additional $100,000 a year in direct funding in addition to those on the Edson program </a:t>
            </a:r>
          </a:p>
          <a:p>
            <a:r>
              <a:rPr lang="en-US" sz="2400" dirty="0" smtClean="0"/>
              <a:t>It is a campus-based support  structure through leveraging the Changemaker locations on each campus</a:t>
            </a:r>
          </a:p>
          <a:p>
            <a:r>
              <a:rPr lang="en-US" sz="2400" dirty="0" smtClean="0"/>
              <a:t>Creates additional structure to support more student startups</a:t>
            </a:r>
          </a:p>
          <a:p>
            <a:r>
              <a:rPr lang="en-US" sz="2400" dirty="0" smtClean="0"/>
              <a:t>Up to an additional 30 student startups can be supported</a:t>
            </a:r>
          </a:p>
          <a:p>
            <a:r>
              <a:rPr lang="en-US" sz="2400" dirty="0" smtClean="0"/>
              <a:t>These student startups will access:</a:t>
            </a:r>
          </a:p>
          <a:p>
            <a:pPr lvl="1"/>
            <a:r>
              <a:rPr lang="en-US" sz="2400" dirty="0" smtClean="0"/>
              <a:t>Small amounts of funding ($3-4,000 per team)</a:t>
            </a:r>
          </a:p>
          <a:p>
            <a:pPr lvl="1"/>
            <a:r>
              <a:rPr lang="en-US" sz="2400" dirty="0" smtClean="0"/>
              <a:t>Mentor and EIG team support</a:t>
            </a:r>
          </a:p>
          <a:p>
            <a:pPr lvl="1"/>
            <a:r>
              <a:rPr lang="en-US" sz="2400" dirty="0" smtClean="0"/>
              <a:t>Interactions will take place in Changemaker locations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39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83715" cy="304799"/>
          </a:xfrm>
        </p:spPr>
        <p:txBody>
          <a:bodyPr>
            <a:normAutofit fontScale="90000"/>
          </a:bodyPr>
          <a:lstStyle/>
          <a:p>
            <a:r>
              <a:rPr lang="en-GB" sz="2800" i="1" dirty="0" smtClean="0"/>
              <a:t>ASU (External) Startup Accelerator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76111"/>
            <a:ext cx="8839200" cy="5322847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Arial" pitchFamily="34" charset="0"/>
              </a:rPr>
              <a:t>Moving from random external companies to a 6 months cohort system of 6-10 startups at a time</a:t>
            </a:r>
          </a:p>
          <a:p>
            <a:r>
              <a:rPr lang="en-US" sz="2400" dirty="0" smtClean="0">
                <a:cs typeface="Arial" pitchFamily="34" charset="0"/>
              </a:rPr>
              <a:t>Includes external (non-ASU), ASU faculty (non-Furnace) and ASU alumni startups</a:t>
            </a:r>
          </a:p>
          <a:p>
            <a:r>
              <a:rPr lang="en-US" sz="2400" dirty="0" smtClean="0">
                <a:cs typeface="Arial" pitchFamily="34" charset="0"/>
              </a:rPr>
              <a:t>Offered a full pracademic program, mentor-led, co-working space in ASU SkySong</a:t>
            </a:r>
          </a:p>
          <a:p>
            <a:r>
              <a:rPr lang="en-US" sz="2400" dirty="0" smtClean="0">
                <a:cs typeface="Arial" pitchFamily="34" charset="0"/>
              </a:rPr>
              <a:t>These companies are early stage but high potential startups (HPSU)</a:t>
            </a:r>
          </a:p>
          <a:p>
            <a:r>
              <a:rPr lang="en-US" sz="2400" dirty="0" smtClean="0">
                <a:cs typeface="Arial" pitchFamily="34" charset="0"/>
              </a:rPr>
              <a:t>Some companies are too early to engage – send to outside groups such as the SCORE (mentor group)</a:t>
            </a:r>
          </a:p>
          <a:p>
            <a:r>
              <a:rPr lang="en-US" sz="2400" dirty="0" smtClean="0">
                <a:cs typeface="Arial" pitchFamily="34" charset="0"/>
              </a:rPr>
              <a:t>Objective – to create sustainable businesses to create jobs and wealth particularly for Arizona</a:t>
            </a:r>
          </a:p>
          <a:p>
            <a:r>
              <a:rPr lang="en-US" sz="2400" dirty="0"/>
              <a:t>Majority of the new startups are based </a:t>
            </a:r>
            <a:r>
              <a:rPr lang="en-US" sz="2400" dirty="0" smtClean="0"/>
              <a:t>in </a:t>
            </a:r>
            <a:r>
              <a:rPr lang="en-US" sz="2400" dirty="0"/>
              <a:t>the dedicated co-working space in ASU </a:t>
            </a:r>
            <a:r>
              <a:rPr lang="en-US" sz="2400" dirty="0" smtClean="0"/>
              <a:t>SkySong</a:t>
            </a:r>
          </a:p>
          <a:p>
            <a:endParaRPr lang="en-US" sz="2400" dirty="0" smtClean="0">
              <a:cs typeface="Arial" pitchFamily="34" charset="0"/>
            </a:endParaRPr>
          </a:p>
          <a:p>
            <a:endParaRPr lang="en-US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395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Arizona – Emerging Startup Ecosystem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0" y="1065320"/>
            <a:ext cx="8851037" cy="506084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Arizona is a developing ecosystem – can adapt, adopt from Silicon Valley but you cannot replicate it</a:t>
            </a:r>
          </a:p>
          <a:p>
            <a:r>
              <a:rPr lang="en-US" sz="1800" dirty="0" smtClean="0"/>
              <a:t>State has 6.5 million people, 4 million in Greater Phoenix Area</a:t>
            </a:r>
          </a:p>
          <a:p>
            <a:r>
              <a:rPr lang="en-US" sz="1800" dirty="0" smtClean="0"/>
              <a:t>ASU has 73,000 students on 4 campuses – biggest single university in the US</a:t>
            </a:r>
          </a:p>
          <a:p>
            <a:r>
              <a:rPr lang="en-US" sz="1800" dirty="0" smtClean="0"/>
              <a:t>State has suffered badly from recession – one of the worst states for venture funding</a:t>
            </a:r>
            <a:endParaRPr lang="en-US" sz="1800" dirty="0"/>
          </a:p>
        </p:txBody>
      </p:sp>
      <p:pic>
        <p:nvPicPr>
          <p:cNvPr id="11266" name="Picture 2" descr="File:Arizona in United State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67" y="2689674"/>
            <a:ext cx="6178860" cy="348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3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ildCommunity_Gear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204826"/>
            <a:ext cx="7520924" cy="56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ndResources_Gear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7620000" cy="5823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7719" y="612555"/>
            <a:ext cx="12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(EIG initiative)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6520" y="3488920"/>
            <a:ext cx="124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(EIG initiative)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19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Entrepreneurship as a Permanent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Using ASU and Arizona as a ‘petri’ dish for Experimentation</a:t>
            </a:r>
          </a:p>
          <a:p>
            <a:r>
              <a:rPr lang="en-US" sz="3200" dirty="0" smtClean="0"/>
              <a:t>Develop new concepts untried elsewhere</a:t>
            </a:r>
          </a:p>
          <a:p>
            <a:r>
              <a:rPr lang="en-US" sz="3200" dirty="0" smtClean="0"/>
              <a:t>Aim to stimulate entrepreneurship activity inside and outside the university</a:t>
            </a:r>
          </a:p>
          <a:p>
            <a:r>
              <a:rPr lang="en-US" sz="3200" dirty="0" smtClean="0"/>
              <a:t>Constantly test and refine in Arizona</a:t>
            </a:r>
          </a:p>
          <a:p>
            <a:r>
              <a:rPr lang="en-US" sz="3200" dirty="0" smtClean="0"/>
              <a:t>Then propagate these ideas in other cities, states, countries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E84D1-6269-43CA-BFE6-B631BCD02E8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750"/>
            <a:ext cx="8229600" cy="515584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ASU has become a top ranked university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7" y="917222"/>
            <a:ext cx="8734777" cy="520894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ASU is ranked </a:t>
            </a:r>
            <a:r>
              <a:rPr lang="en-US" sz="2400" b="1" dirty="0"/>
              <a:t>73rd in the world and 46th in the U.S</a:t>
            </a:r>
            <a:r>
              <a:rPr lang="en-US" sz="2400" dirty="0"/>
              <a:t>. by the </a:t>
            </a:r>
            <a:r>
              <a:rPr lang="en-US" sz="2400" i="1" dirty="0"/>
              <a:t>Center for World University </a:t>
            </a:r>
            <a:r>
              <a:rPr lang="en-US" sz="2400" i="1" dirty="0" smtClean="0"/>
              <a:t>Rankings.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organization evaluated more than 16,000 universities, taking into account quality of faculty members, published research, influence, citations, patents, </a:t>
            </a:r>
            <a:r>
              <a:rPr lang="en-US" sz="2400" dirty="0" smtClean="0"/>
              <a:t>alumni, employment </a:t>
            </a:r>
            <a:r>
              <a:rPr lang="en-US" sz="2400" dirty="0"/>
              <a:t>and quality of </a:t>
            </a:r>
            <a:r>
              <a:rPr lang="en-US" sz="2400" dirty="0" smtClean="0"/>
              <a:t>education</a:t>
            </a:r>
          </a:p>
          <a:p>
            <a:endParaRPr lang="en-US" sz="2400" dirty="0" smtClean="0"/>
          </a:p>
          <a:p>
            <a:r>
              <a:rPr lang="en-US" sz="2400" dirty="0"/>
              <a:t>ASU is </a:t>
            </a:r>
            <a:r>
              <a:rPr lang="en-US" sz="2400" b="1" dirty="0"/>
              <a:t>ranked 79th in the world </a:t>
            </a:r>
            <a:r>
              <a:rPr lang="en-US" sz="2400" dirty="0"/>
              <a:t>by the Academic Ranking of World Universities, </a:t>
            </a:r>
            <a:r>
              <a:rPr lang="en-US" sz="2400" b="1" dirty="0"/>
              <a:t>46th among all universities in the United States </a:t>
            </a:r>
            <a:r>
              <a:rPr lang="en-US" sz="2400" dirty="0" smtClean="0"/>
              <a:t>and </a:t>
            </a:r>
            <a:r>
              <a:rPr lang="en-US" sz="2400" b="1" dirty="0" smtClean="0"/>
              <a:t>25th </a:t>
            </a:r>
            <a:r>
              <a:rPr lang="en-US" sz="2400" b="1" dirty="0"/>
              <a:t>among all public U.S. universities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Compiled </a:t>
            </a:r>
            <a:r>
              <a:rPr lang="en-US" sz="2400" dirty="0"/>
              <a:t>by </a:t>
            </a:r>
            <a:r>
              <a:rPr lang="en-US" sz="2400" i="1" dirty="0"/>
              <a:t>Shanghai Jiao Tong University</a:t>
            </a:r>
            <a:r>
              <a:rPr lang="en-US" sz="2400" dirty="0"/>
              <a:t>, the rankings compared more than 1,000 higher education institutions worldwide and are considered one of the most prominent world university rankings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038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52706" y="0"/>
            <a:ext cx="5513293" cy="639762"/>
          </a:xfrm>
        </p:spPr>
        <p:txBody>
          <a:bodyPr/>
          <a:lstStyle/>
          <a:p>
            <a:r>
              <a:rPr lang="en-US" sz="2800" i="1" dirty="0" smtClean="0"/>
              <a:t>SkySong Innovation Center</a:t>
            </a:r>
            <a:endParaRPr lang="en-US" sz="2800" i="1" dirty="0" smtClean="0"/>
          </a:p>
        </p:txBody>
      </p:sp>
      <p:pic>
        <p:nvPicPr>
          <p:cNvPr id="6" name="Picture 5" descr="SkySongN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889" y="860778"/>
            <a:ext cx="7746999" cy="540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52706" y="0"/>
            <a:ext cx="5513293" cy="639762"/>
          </a:xfrm>
        </p:spPr>
        <p:txBody>
          <a:bodyPr/>
          <a:lstStyle/>
          <a:p>
            <a:r>
              <a:rPr lang="en-US" sz="2800" i="1" dirty="0" smtClean="0"/>
              <a:t>SkySong Overview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399" y="685800"/>
            <a:ext cx="8525933" cy="543842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A 42-acre mixed-business-use development located in Scottsdale, Ariz.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 </a:t>
            </a:r>
            <a:r>
              <a:rPr lang="en-US" sz="2000" dirty="0"/>
              <a:t>public-private </a:t>
            </a:r>
            <a:r>
              <a:rPr lang="en-US" sz="2000" dirty="0" smtClean="0"/>
              <a:t>partnership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 joint venture with the university, city of Scottsdale, ASU Foundation and Plaza Companies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Home </a:t>
            </a:r>
            <a:r>
              <a:rPr lang="en-US" sz="2000" dirty="0"/>
              <a:t>to a global business community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Links </a:t>
            </a:r>
            <a:r>
              <a:rPr lang="en-US" sz="2000" dirty="0"/>
              <a:t>technology, entrepreneurship, innovation and education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Positions </a:t>
            </a:r>
            <a:r>
              <a:rPr lang="en-US" sz="2000" dirty="0"/>
              <a:t>ASU and Greater Phoenix as global leaders of the knowledge </a:t>
            </a:r>
            <a:r>
              <a:rPr lang="en-US" sz="2000" dirty="0" smtClean="0"/>
              <a:t>economy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More than 800 tech-related jobs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97 percent capacity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Buildings 3 &amp; 4 in planning stages; 400 apartments under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31109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257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Designed to:</a:t>
            </a:r>
          </a:p>
          <a:p>
            <a:pPr lvl="1"/>
            <a:r>
              <a:rPr lang="en-US" dirty="0"/>
              <a:t>Create an ecology of collaboration and innovation </a:t>
            </a:r>
            <a:endParaRPr lang="en-US" dirty="0" smtClean="0"/>
          </a:p>
          <a:p>
            <a:pPr lvl="1"/>
            <a:r>
              <a:rPr lang="en-US" dirty="0" smtClean="0"/>
              <a:t>Target high-profile </a:t>
            </a:r>
            <a:r>
              <a:rPr lang="en-US" dirty="0"/>
              <a:t>technology enterprises and related </a:t>
            </a:r>
            <a:r>
              <a:rPr lang="en-US" dirty="0" smtClean="0"/>
              <a:t>researchers</a:t>
            </a:r>
            <a:endParaRPr lang="en-US" dirty="0"/>
          </a:p>
          <a:p>
            <a:pPr lvl="1"/>
            <a:r>
              <a:rPr lang="en-US" dirty="0"/>
              <a:t>Advance global business objectives of on-site </a:t>
            </a:r>
            <a:r>
              <a:rPr lang="en-US" dirty="0" smtClean="0"/>
              <a:t>enterprises</a:t>
            </a:r>
            <a:endParaRPr lang="en-US" dirty="0"/>
          </a:p>
          <a:p>
            <a:pPr lvl="1"/>
            <a:r>
              <a:rPr lang="en-US" dirty="0"/>
              <a:t>Raise Arizona’s profile as a global center of innovation </a:t>
            </a:r>
            <a:endParaRPr lang="en-US" dirty="0" smtClean="0"/>
          </a:p>
          <a:p>
            <a:pPr lvl="1"/>
            <a:r>
              <a:rPr lang="en-US" dirty="0" smtClean="0"/>
              <a:t>Create </a:t>
            </a:r>
            <a:r>
              <a:rPr lang="en-US" dirty="0"/>
              <a:t>a unique regional economic and social </a:t>
            </a:r>
            <a:r>
              <a:rPr lang="en-US" dirty="0" smtClean="0"/>
              <a:t>asset</a:t>
            </a:r>
          </a:p>
          <a:p>
            <a:pPr lvl="1"/>
            <a:endParaRPr lang="en-US" dirty="0"/>
          </a:p>
          <a:p>
            <a:pPr>
              <a:spcAft>
                <a:spcPts val="1200"/>
              </a:spcAft>
            </a:pPr>
            <a:r>
              <a:rPr lang="en-US" sz="2800" dirty="0" smtClean="0"/>
              <a:t>Tenants range from large companies such as Ticketmaster to early-stage startups – over </a:t>
            </a:r>
            <a:r>
              <a:rPr lang="en-US" sz="2800" dirty="0" smtClean="0"/>
              <a:t>80 companies</a:t>
            </a:r>
            <a:endParaRPr lang="en-US" sz="2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78107" y="76200"/>
            <a:ext cx="5513293" cy="639762"/>
          </a:xfrm>
        </p:spPr>
        <p:txBody>
          <a:bodyPr/>
          <a:lstStyle/>
          <a:p>
            <a:r>
              <a:rPr lang="en-US" sz="2800" i="1" dirty="0" smtClean="0"/>
              <a:t>SkySong Overview</a:t>
            </a:r>
          </a:p>
        </p:txBody>
      </p:sp>
    </p:spTree>
    <p:extLst>
      <p:ext uri="{BB962C8B-B14F-4D97-AF65-F5344CB8AC3E}">
        <p14:creationId xmlns:p14="http://schemas.microsoft.com/office/powerpoint/2010/main" val="395183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i="1" dirty="0" smtClean="0"/>
              <a:t>ASU </a:t>
            </a:r>
            <a:r>
              <a:rPr lang="en-US" sz="2400" i="1" dirty="0" smtClean="0"/>
              <a:t>SkySong</a:t>
            </a:r>
            <a:r>
              <a:rPr lang="en-US" sz="2400" dirty="0"/>
              <a:t>, also known internally as Economic Development and </a:t>
            </a:r>
            <a:r>
              <a:rPr lang="en-US" sz="2400" dirty="0" smtClean="0"/>
              <a:t>Corporate </a:t>
            </a:r>
            <a:r>
              <a:rPr lang="en-US" sz="2400" dirty="0"/>
              <a:t>Engagement (EDCE</a:t>
            </a:r>
            <a:r>
              <a:rPr lang="en-US" sz="2400" dirty="0" smtClean="0"/>
              <a:t>), 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a unit of the Office of Knowledge Enterprise Development, the research wing of the university.</a:t>
            </a: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Occupies two floors of SkySong Building 1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Consists of three sub-units, including the Entrepreneurship and Innovation Group at </a:t>
            </a:r>
            <a:r>
              <a:rPr lang="en-US" sz="2400" dirty="0" smtClean="0"/>
              <a:t>ASU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Originally created in October 2010 as </a:t>
            </a:r>
            <a:r>
              <a:rPr lang="en-US" sz="2400" i="1" dirty="0"/>
              <a:t>ASU Venture Catalyst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Renamed in June 2013 as the EIG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Works with 50-75 startups a year (student, faculty, external)</a:t>
            </a:r>
            <a:endParaRPr lang="en-US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78107" y="76200"/>
            <a:ext cx="5513293" cy="639762"/>
          </a:xfrm>
        </p:spPr>
        <p:txBody>
          <a:bodyPr/>
          <a:lstStyle/>
          <a:p>
            <a:r>
              <a:rPr lang="en-US" sz="2800" i="1" dirty="0" smtClean="0"/>
              <a:t>ASU SkySong </a:t>
            </a:r>
            <a:r>
              <a:rPr lang="en-US" sz="2800" i="1" dirty="0" smtClean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5310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7734"/>
            <a:ext cx="8915400" cy="639762"/>
          </a:xfrm>
        </p:spPr>
        <p:txBody>
          <a:bodyPr/>
          <a:lstStyle/>
          <a:p>
            <a:r>
              <a:rPr lang="en-US" sz="2400" i="1" dirty="0" smtClean="0"/>
              <a:t>ASU Entrepreneurship and Innovation Group (EIG) Overview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016000"/>
            <a:ext cx="8915400" cy="564444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Part </a:t>
            </a:r>
            <a:r>
              <a:rPr lang="en-US" sz="2400" dirty="0"/>
              <a:t>of the </a:t>
            </a:r>
            <a:r>
              <a:rPr lang="en-US" sz="2400" dirty="0" smtClean="0"/>
              <a:t>Research wing of the university (</a:t>
            </a:r>
            <a:r>
              <a:rPr lang="en-US" sz="2400" dirty="0"/>
              <a:t>OKED) 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Works </a:t>
            </a:r>
            <a:r>
              <a:rPr lang="en-US" sz="2400" dirty="0"/>
              <a:t>closely with AzTE (ASU’s technology transfer </a:t>
            </a:r>
            <a:r>
              <a:rPr lang="en-US" sz="2400" dirty="0" smtClean="0"/>
              <a:t>arm)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</a:t>
            </a:r>
            <a:r>
              <a:rPr lang="en-US" sz="2400" dirty="0" smtClean="0"/>
              <a:t>oordination </a:t>
            </a:r>
            <a:r>
              <a:rPr lang="en-US" sz="2400" dirty="0" smtClean="0"/>
              <a:t>of entrepreneurship activities </a:t>
            </a:r>
            <a:r>
              <a:rPr lang="en-US" sz="2400" dirty="0"/>
              <a:t>across the </a:t>
            </a:r>
            <a:r>
              <a:rPr lang="en-US" sz="2400" dirty="0" smtClean="0"/>
              <a:t>university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Manages </a:t>
            </a:r>
            <a:r>
              <a:rPr lang="en-US" sz="2400" dirty="0" smtClean="0"/>
              <a:t>the incubation &amp; accelerator initiatives in ASU including: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40-50 </a:t>
            </a:r>
            <a:r>
              <a:rPr lang="en-US" sz="2400" dirty="0" smtClean="0"/>
              <a:t>s</a:t>
            </a:r>
            <a:r>
              <a:rPr lang="en-US" sz="2400" dirty="0" smtClean="0"/>
              <a:t>tudent </a:t>
            </a:r>
            <a:r>
              <a:rPr lang="en-US" sz="2400" dirty="0" smtClean="0"/>
              <a:t>startups </a:t>
            </a:r>
            <a:r>
              <a:rPr lang="en-US" sz="2400" dirty="0" smtClean="0"/>
              <a:t>a year (</a:t>
            </a:r>
            <a:r>
              <a:rPr lang="en-US" sz="2400" dirty="0" smtClean="0"/>
              <a:t>Supports </a:t>
            </a:r>
            <a:r>
              <a:rPr lang="en-US" sz="2400" dirty="0" smtClean="0"/>
              <a:t>faculty spinouts after licensing </a:t>
            </a:r>
            <a:r>
              <a:rPr lang="en-US" sz="2400" dirty="0" smtClean="0"/>
              <a:t>occurs</a:t>
            </a:r>
            <a:endParaRPr lang="en-US" sz="2400" dirty="0" smtClean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Runs state-wide technology transfer accelerator </a:t>
            </a:r>
            <a:endParaRPr lang="en-US" sz="2400" dirty="0" smtClean="0"/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Supports </a:t>
            </a:r>
            <a:r>
              <a:rPr lang="en-US" sz="2400" dirty="0" smtClean="0"/>
              <a:t>a growing network of startup coworking spaces in the public </a:t>
            </a:r>
            <a:r>
              <a:rPr lang="en-US" sz="2400" dirty="0" smtClean="0"/>
              <a:t>libraries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966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2446</Words>
  <Application>Microsoft Macintosh PowerPoint</Application>
  <PresentationFormat>On-screen Show (4:3)</PresentationFormat>
  <Paragraphs>267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Arizona – Emerging Startup Ecosystem</vt:lpstr>
      <vt:lpstr>ASU has become a top ranked university </vt:lpstr>
      <vt:lpstr>SkySong Innovation Center</vt:lpstr>
      <vt:lpstr>SkySong Overview</vt:lpstr>
      <vt:lpstr>SkySong Overview</vt:lpstr>
      <vt:lpstr>ASU SkySong Overview</vt:lpstr>
      <vt:lpstr>ASU Entrepreneurship and Innovation Group (EIG) Overview</vt:lpstr>
      <vt:lpstr>ASU Entrepreneurship and Innovation Group (EIG) Overview</vt:lpstr>
      <vt:lpstr>What do we mean by Entrepreneurship and Innovation at ASU?</vt:lpstr>
      <vt:lpstr>University-wide measurement of Entrepreneurship</vt:lpstr>
      <vt:lpstr>Snapshot of Key Performance Indicators  for Entrepreneurship@ASU Year ending June 2013</vt:lpstr>
      <vt:lpstr>2013/2014 Estimates Key Indicators</vt:lpstr>
      <vt:lpstr>Entrepreneurship@ASU – A Permanent Revolution</vt:lpstr>
      <vt:lpstr>PowerPoint Presentation</vt:lpstr>
      <vt:lpstr>PowerPoint Presentation</vt:lpstr>
      <vt:lpstr>Pilot Alex location: Flexible, reconstituted space </vt:lpstr>
      <vt:lpstr>PowerPoint Presentation</vt:lpstr>
      <vt:lpstr>Rapid Startup School (RSuS) – Pracademic training</vt:lpstr>
      <vt:lpstr>PowerPoint Presentation</vt:lpstr>
      <vt:lpstr>Furnace Technology Transfer Accelerator – first in the world </vt:lpstr>
      <vt:lpstr>Furnace: a flexible system to drive tech transfer</vt:lpstr>
      <vt:lpstr>Arizona Furnace Technology Transfer</vt:lpstr>
      <vt:lpstr>Results</vt:lpstr>
      <vt:lpstr>PowerPoint Presentation</vt:lpstr>
      <vt:lpstr>PowerPoint Presentation</vt:lpstr>
      <vt:lpstr>Campus-wide Student Startup Support Systems - GLC</vt:lpstr>
      <vt:lpstr>ASU (External) Startup Accelerator </vt:lpstr>
      <vt:lpstr>PowerPoint Presentation</vt:lpstr>
      <vt:lpstr>PowerPoint Presentation</vt:lpstr>
      <vt:lpstr>Entrepreneurship as a Permanent Revolution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</dc:creator>
  <cp:lastModifiedBy>Gordon McConnell</cp:lastModifiedBy>
  <cp:revision>17</cp:revision>
  <dcterms:created xsi:type="dcterms:W3CDTF">2013-09-05T16:35:14Z</dcterms:created>
  <dcterms:modified xsi:type="dcterms:W3CDTF">2013-10-02T04:02:34Z</dcterms:modified>
</cp:coreProperties>
</file>