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1" r:id="rId2"/>
    <p:sldId id="293" r:id="rId3"/>
    <p:sldId id="294" r:id="rId4"/>
    <p:sldId id="295" r:id="rId5"/>
    <p:sldId id="328" r:id="rId6"/>
    <p:sldId id="325" r:id="rId7"/>
    <p:sldId id="330" r:id="rId8"/>
    <p:sldId id="329" r:id="rId9"/>
    <p:sldId id="326" r:id="rId10"/>
    <p:sldId id="331" r:id="rId11"/>
    <p:sldId id="299" r:id="rId12"/>
    <p:sldId id="300" r:id="rId13"/>
    <p:sldId id="301" r:id="rId14"/>
    <p:sldId id="265" r:id="rId15"/>
    <p:sldId id="266" r:id="rId16"/>
    <p:sldId id="332" r:id="rId17"/>
    <p:sldId id="333" r:id="rId18"/>
    <p:sldId id="267" r:id="rId19"/>
    <p:sldId id="268" r:id="rId20"/>
    <p:sldId id="269" r:id="rId21"/>
    <p:sldId id="302" r:id="rId22"/>
    <p:sldId id="303" r:id="rId23"/>
    <p:sldId id="271" r:id="rId24"/>
    <p:sldId id="272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286" r:id="rId47"/>
    <p:sldId id="287" r:id="rId48"/>
    <p:sldId id="288" r:id="rId49"/>
    <p:sldId id="289" r:id="rId50"/>
    <p:sldId id="29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4C8B-4C1B-4B26-AE23-8C7DB64411A3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3C1D0-39F8-42F2-8042-230D26E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ED5A-2199-4B60-8A8C-59E87B5829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1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2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4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83EA-10DF-4BCD-A43C-67E8973E84A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A025-6A24-4BBF-9F88-BCBE65EF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1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38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.emf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1.png"/><Relationship Id="rId11" Type="http://schemas.openxmlformats.org/officeDocument/2006/relationships/image" Target="../media/image45.e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1.emf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6.e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6.e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5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1.emf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51.emf"/><Relationship Id="rId10" Type="http://schemas.openxmlformats.org/officeDocument/2006/relationships/image" Target="../media/image53.e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6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6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6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1.emf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7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7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.emf"/><Relationship Id="rId9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Outline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733" y="2286000"/>
            <a:ext cx="746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1 - Redox-Active Ligands: What Are They? How Do They Work? and How Might They Be Improved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2 - The Development of a Highly Active Manganese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Lecture 3 -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and Beyond: Expanding the Scope of Redox-Active Ligand Assisted Catalysts </a:t>
            </a:r>
          </a:p>
        </p:txBody>
      </p:sp>
    </p:spTree>
    <p:extLst>
      <p:ext uri="{BB962C8B-B14F-4D97-AF65-F5344CB8AC3E}">
        <p14:creationId xmlns:p14="http://schemas.microsoft.com/office/powerpoint/2010/main" val="14676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How About Iron?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4168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 / Chandrani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Ghosh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1786860"/>
            <a:ext cx="2667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Bright Purple 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31.47 (s, Fe-P)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139103"/>
              </p:ext>
            </p:extLst>
          </p:nvPr>
        </p:nvGraphicFramePr>
        <p:xfrm>
          <a:off x="643645" y="1371600"/>
          <a:ext cx="5593556" cy="190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CS ChemDraw Drawing" r:id="rId4" imgW="7458075" imgH="2544699" progId="ChemDraw.Document.6.0">
                  <p:embed/>
                </p:oleObj>
              </mc:Choice>
              <mc:Fallback>
                <p:oleObj name="CS ChemDraw Drawing" r:id="rId4" imgW="7458075" imgH="25446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645" y="1371600"/>
                        <a:ext cx="5593556" cy="1908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How About Iron?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4168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</a:t>
            </a:r>
            <a:r>
              <a:rPr lang="en-US" sz="16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Mukhopadhyay / Chandrani 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Ghosh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1786860"/>
            <a:ext cx="2667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Bright Purple 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31.47 (s, Fe-P)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4343400"/>
            <a:ext cx="2667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-PDI Coordination   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Verified by XRD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69.80 (s, Fe-P)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Inactive for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Hydrosilylation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4674259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= -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0.50 V (rev)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and 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0.08 V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irr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 (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vs. Fc/Fc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THF)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65740"/>
              </p:ext>
            </p:extLst>
          </p:nvPr>
        </p:nvGraphicFramePr>
        <p:xfrm>
          <a:off x="643645" y="1371600"/>
          <a:ext cx="5593556" cy="190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CS ChemDraw Drawing" r:id="rId4" imgW="7458075" imgH="2544699" progId="ChemDraw.Document.6.0">
                  <p:embed/>
                </p:oleObj>
              </mc:Choice>
              <mc:Fallback>
                <p:oleObj name="CS ChemDraw Drawing" r:id="rId4" imgW="7458075" imgH="25446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645" y="1371600"/>
                        <a:ext cx="5593556" cy="1908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926386"/>
              </p:ext>
            </p:extLst>
          </p:nvPr>
        </p:nvGraphicFramePr>
        <p:xfrm>
          <a:off x="4267200" y="3429000"/>
          <a:ext cx="1580483" cy="260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CS ChemDraw Drawing" r:id="rId6" imgW="2107311" imgH="3472815" progId="ChemDraw.Document.6.0">
                  <p:embed/>
                </p:oleObj>
              </mc:Choice>
              <mc:Fallback>
                <p:oleObj name="CS ChemDraw Drawing" r:id="rId6" imgW="2107311" imgH="34728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3429000"/>
                        <a:ext cx="1580483" cy="260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8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+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Reduction Catalyst?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Chandrani Ghosh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95806"/>
              </p:ext>
            </p:extLst>
          </p:nvPr>
        </p:nvGraphicFramePr>
        <p:xfrm>
          <a:off x="739923" y="1328071"/>
          <a:ext cx="4903184" cy="185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CS ChemDraw Drawing" r:id="rId4" imgW="6537579" imgH="2470023" progId="ChemDraw.Document.6.0">
                  <p:embed/>
                </p:oleObj>
              </mc:Choice>
              <mc:Fallback>
                <p:oleObj name="CS ChemDraw Drawing" r:id="rId4" imgW="6537579" imgH="24700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923" y="1328071"/>
                        <a:ext cx="4903184" cy="1852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867400" y="1752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Dark Green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56.96 (s, Fe-P)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+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Reduction Catalyst?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Chandrani Ghosh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92060"/>
              </p:ext>
            </p:extLst>
          </p:nvPr>
        </p:nvGraphicFramePr>
        <p:xfrm>
          <a:off x="739923" y="1328071"/>
          <a:ext cx="4903184" cy="185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CS ChemDraw Drawing" r:id="rId4" imgW="6537579" imgH="2470023" progId="ChemDraw.Document.6.0">
                  <p:embed/>
                </p:oleObj>
              </mc:Choice>
              <mc:Fallback>
                <p:oleObj name="CS ChemDraw Drawing" r:id="rId4" imgW="6537579" imgH="24700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923" y="1328071"/>
                        <a:ext cx="4903184" cy="1852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867400" y="1752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Dark Green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56.96 (s, Fe-P)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4343400"/>
            <a:ext cx="3124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Benzene Insoluble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32.29 (s, Fe-P)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Addition of Excess HBF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does not Result in Decomposition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013939"/>
              </p:ext>
            </p:extLst>
          </p:nvPr>
        </p:nvGraphicFramePr>
        <p:xfrm>
          <a:off x="609600" y="3352800"/>
          <a:ext cx="3961352" cy="260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CS ChemDraw Drawing" r:id="rId6" imgW="5281803" imgH="3474339" progId="ChemDraw.Document.6.0">
                  <p:embed/>
                </p:oleObj>
              </mc:Choice>
              <mc:Fallback>
                <p:oleObj name="CS ChemDraw Drawing" r:id="rId6" imgW="5281803" imgH="34743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3352800"/>
                        <a:ext cx="3961352" cy="2605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An Iron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Precatalyst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939647"/>
              </p:ext>
            </p:extLst>
          </p:nvPr>
        </p:nvGraphicFramePr>
        <p:xfrm>
          <a:off x="1468597" y="2525015"/>
          <a:ext cx="5487257" cy="193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CS ChemDraw Drawing" r:id="rId4" imgW="7316343" imgH="2576703" progId="ChemDraw.Document.6.0">
                  <p:embed/>
                </p:oleObj>
              </mc:Choice>
              <mc:Fallback>
                <p:oleObj name="CS ChemDraw Drawing" r:id="rId4" imgW="7316343" imgH="25767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8597" y="2525015"/>
                        <a:ext cx="5487257" cy="1932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21597" y="4429036"/>
            <a:ext cx="18080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Dark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Blue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Diamagnetic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PyEt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)Fe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Mediated Keton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e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741098"/>
              </p:ext>
            </p:extLst>
          </p:nvPr>
        </p:nvGraphicFramePr>
        <p:xfrm>
          <a:off x="990600" y="2592068"/>
          <a:ext cx="7010400" cy="3351532"/>
        </p:xfrm>
        <a:graphic>
          <a:graphicData uri="http://schemas.openxmlformats.org/drawingml/2006/table">
            <a:tbl>
              <a:tblPr/>
              <a:tblGrid>
                <a:gridCol w="1676400"/>
                <a:gridCol w="1828800"/>
                <a:gridCol w="1219200"/>
                <a:gridCol w="1066800"/>
                <a:gridCol w="1219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Temperature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 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 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80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13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&lt;1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61691"/>
              </p:ext>
            </p:extLst>
          </p:nvPr>
        </p:nvGraphicFramePr>
        <p:xfrm>
          <a:off x="1295400" y="2971800"/>
          <a:ext cx="1028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0" name="CS ChemDraw Drawing" r:id="rId4" imgW="1371219" imgH="1252347" progId="ChemDraw.Document.6.0">
                  <p:embed/>
                </p:oleObj>
              </mc:Choice>
              <mc:Fallback>
                <p:oleObj name="CS ChemDraw Drawing" r:id="rId4" imgW="1371219" imgH="1252347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1028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25069"/>
              </p:ext>
            </p:extLst>
          </p:nvPr>
        </p:nvGraphicFramePr>
        <p:xfrm>
          <a:off x="1524000" y="4038600"/>
          <a:ext cx="5349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" name="CS ChemDraw Drawing" r:id="rId6" imgW="714375" imgH="1252347" progId="ChemDraw.Document.6.0">
                  <p:embed/>
                </p:oleObj>
              </mc:Choice>
              <mc:Fallback>
                <p:oleObj name="CS ChemDraw Drawing" r:id="rId6" imgW="714375" imgH="1252347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5349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92218"/>
              </p:ext>
            </p:extLst>
          </p:nvPr>
        </p:nvGraphicFramePr>
        <p:xfrm>
          <a:off x="1295400" y="5105400"/>
          <a:ext cx="10271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" name="CS ChemDraw Drawing" r:id="rId8" imgW="1369695" imgH="1054227" progId="ChemDraw.Document.6.0">
                  <p:embed/>
                </p:oleObj>
              </mc:Choice>
              <mc:Fallback>
                <p:oleObj name="CS ChemDraw Drawing" r:id="rId8" imgW="1369695" imgH="1054227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102711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44836"/>
              </p:ext>
            </p:extLst>
          </p:nvPr>
        </p:nvGraphicFramePr>
        <p:xfrm>
          <a:off x="2393950" y="1543050"/>
          <a:ext cx="42687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" name="CS ChemDraw Drawing" r:id="rId10" imgW="5742051" imgH="1074039" progId="ChemDraw.Document.6.0">
                  <p:embed/>
                </p:oleObj>
              </mc:Choice>
              <mc:Fallback>
                <p:oleObj name="CS ChemDraw Drawing" r:id="rId10" imgW="5742051" imgH="10740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3950" y="1543050"/>
                        <a:ext cx="4268788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7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n-US" sz="2800" baseline="300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PyEt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PDI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)Fe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Mediated Alkyne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93243"/>
              </p:ext>
            </p:extLst>
          </p:nvPr>
        </p:nvGraphicFramePr>
        <p:xfrm>
          <a:off x="990600" y="2590800"/>
          <a:ext cx="7010400" cy="2741932"/>
        </p:xfrm>
        <a:graphic>
          <a:graphicData uri="http://schemas.openxmlformats.org/drawingml/2006/table">
            <a:tbl>
              <a:tblPr/>
              <a:tblGrid>
                <a:gridCol w="1676400"/>
                <a:gridCol w="1828800"/>
                <a:gridCol w="1219200"/>
                <a:gridCol w="1066800"/>
                <a:gridCol w="1219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Temperature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65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min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65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91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10 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&lt;1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85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&lt;1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79872"/>
              </p:ext>
            </p:extLst>
          </p:nvPr>
        </p:nvGraphicFramePr>
        <p:xfrm>
          <a:off x="1981200" y="1738408"/>
          <a:ext cx="5065490" cy="62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6" name="CS ChemDraw Drawing" r:id="rId4" imgW="6753987" imgH="831723" progId="ChemDraw.Document.6.0">
                  <p:embed/>
                </p:oleObj>
              </mc:Choice>
              <mc:Fallback>
                <p:oleObj name="CS ChemDraw Drawing" r:id="rId4" imgW="6753987" imgH="831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738408"/>
                        <a:ext cx="5065490" cy="623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81607"/>
              </p:ext>
            </p:extLst>
          </p:nvPr>
        </p:nvGraphicFramePr>
        <p:xfrm>
          <a:off x="1066800" y="3046732"/>
          <a:ext cx="1514189" cy="5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CS ChemDraw Drawing" r:id="rId6" imgW="2018919" imgH="715899" progId="ChemDraw.Document.6.0">
                  <p:embed/>
                </p:oleObj>
              </mc:Choice>
              <mc:Fallback>
                <p:oleObj name="CS ChemDraw Drawing" r:id="rId6" imgW="2018919" imgH="7158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046732"/>
                        <a:ext cx="1514189" cy="53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34679"/>
              </p:ext>
            </p:extLst>
          </p:nvPr>
        </p:nvGraphicFramePr>
        <p:xfrm>
          <a:off x="1219200" y="3884932"/>
          <a:ext cx="1191863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" name="CS ChemDraw Drawing" r:id="rId8" imgW="1589151" imgH="714375" progId="ChemDraw.Document.6.0">
                  <p:embed/>
                </p:oleObj>
              </mc:Choice>
              <mc:Fallback>
                <p:oleObj name="CS ChemDraw Drawing" r:id="rId8" imgW="1589151" imgH="7143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9200" y="3884932"/>
                        <a:ext cx="1191863" cy="53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90314"/>
              </p:ext>
            </p:extLst>
          </p:nvPr>
        </p:nvGraphicFramePr>
        <p:xfrm>
          <a:off x="1255681" y="4725323"/>
          <a:ext cx="1182719" cy="53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" name="CS ChemDraw Drawing" r:id="rId10" imgW="1576959" imgH="708279" progId="ChemDraw.Document.6.0">
                  <p:embed/>
                </p:oleObj>
              </mc:Choice>
              <mc:Fallback>
                <p:oleObj name="CS ChemDraw Drawing" r:id="rId10" imgW="1576959" imgH="7082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5681" y="4725323"/>
                        <a:ext cx="1182719" cy="531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73970" y="5638800"/>
            <a:ext cx="7041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Poor activity, but capable of catalyzing ketone and alkene reduction</a:t>
            </a: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Moving Across the First Row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Co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397438"/>
              </p:ext>
            </p:extLst>
          </p:nvPr>
        </p:nvGraphicFramePr>
        <p:xfrm>
          <a:off x="1219200" y="1143000"/>
          <a:ext cx="6179915" cy="22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CS ChemDraw Drawing" r:id="rId4" imgW="8239887" imgH="3030855" progId="ChemDraw.Document.6.0">
                  <p:embed/>
                </p:oleObj>
              </mc:Choice>
              <mc:Fallback>
                <p:oleObj name="CS ChemDraw Drawing" r:id="rId4" imgW="8239887" imgH="3030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143000"/>
                        <a:ext cx="6179915" cy="22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663584" y="3352800"/>
            <a:ext cx="1981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Greenish-Blue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L/R Ligand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Inequiv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.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Moving Across the First Row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Co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26885"/>
              </p:ext>
            </p:extLst>
          </p:nvPr>
        </p:nvGraphicFramePr>
        <p:xfrm>
          <a:off x="1219200" y="1143000"/>
          <a:ext cx="6179915" cy="22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CS ChemDraw Drawing" r:id="rId4" imgW="8239887" imgH="3030855" progId="ChemDraw.Document.6.0">
                  <p:embed/>
                </p:oleObj>
              </mc:Choice>
              <mc:Fallback>
                <p:oleObj name="CS ChemDraw Drawing" r:id="rId4" imgW="8239887" imgH="3030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143000"/>
                        <a:ext cx="6179915" cy="22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2162"/>
              </p:ext>
            </p:extLst>
          </p:nvPr>
        </p:nvGraphicFramePr>
        <p:xfrm>
          <a:off x="2701184" y="3429000"/>
          <a:ext cx="3529298" cy="306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CS ChemDraw Drawing" r:id="rId6" imgW="4705731" imgH="4082415" progId="ChemDraw.Document.6.0">
                  <p:embed/>
                </p:oleObj>
              </mc:Choice>
              <mc:Fallback>
                <p:oleObj name="CS ChemDraw Drawing" r:id="rId6" imgW="4705731" imgH="4082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1184" y="3429000"/>
                        <a:ext cx="3529298" cy="306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663584" y="3352800"/>
            <a:ext cx="1981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Greenish-Blue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Diamagnetic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L/R Ligand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Inequiv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.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Confirming Chemical Chelate 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19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53694"/>
              </p:ext>
            </p:extLst>
          </p:nvPr>
        </p:nvGraphicFramePr>
        <p:xfrm>
          <a:off x="5638800" y="2514600"/>
          <a:ext cx="2413452" cy="250621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10668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1.858(3)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1.914(2)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Co(1)-N(3)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1.825(3)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Co(1)-N(4)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1.840(3)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N(4)-C(15)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1.473(4)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C(11)-C(15)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1.508(4)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1.355(4)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C(8)-C(10)</a:t>
                      </a:r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1.409(5)</a:t>
                      </a:r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N(3)-C(10)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1.382(4)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N(1)-Co(1)-N(4)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164.65(11)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N(2)-Co(1)-N(3)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169.30(11)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N(1)-Co(1)-N(2)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95.77(11)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63780"/>
            <a:ext cx="3919671" cy="35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of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</a:t>
            </a:r>
            <a:r>
              <a:rPr lang="en-US" sz="2800" baseline="-250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to Methanol?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26178"/>
              </p:ext>
            </p:extLst>
          </p:nvPr>
        </p:nvGraphicFramePr>
        <p:xfrm>
          <a:off x="990600" y="1317403"/>
          <a:ext cx="6956012" cy="195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CS ChemDraw Drawing" r:id="rId4" imgW="9274683" imgH="2604135" progId="ChemDraw.Document.6.0">
                  <p:embed/>
                </p:oleObj>
              </mc:Choice>
              <mc:Fallback>
                <p:oleObj name="CS ChemDraw Drawing" r:id="rId4" imgW="9274683" imgH="2604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317403"/>
                        <a:ext cx="6956012" cy="195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8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Hydrosilylation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144275"/>
              </p:ext>
            </p:extLst>
          </p:nvPr>
        </p:nvGraphicFramePr>
        <p:xfrm>
          <a:off x="990600" y="2830512"/>
          <a:ext cx="7010400" cy="1979932"/>
        </p:xfrm>
        <a:graphic>
          <a:graphicData uri="http://schemas.openxmlformats.org/drawingml/2006/table">
            <a:tbl>
              <a:tblPr/>
              <a:tblGrid>
                <a:gridCol w="1676400"/>
                <a:gridCol w="1828800"/>
                <a:gridCol w="1219200"/>
                <a:gridCol w="1066800"/>
                <a:gridCol w="1219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Temperature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40 min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40 min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48787"/>
              </p:ext>
            </p:extLst>
          </p:nvPr>
        </p:nvGraphicFramePr>
        <p:xfrm>
          <a:off x="1979613" y="1981200"/>
          <a:ext cx="50419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CS ChemDraw Drawing" r:id="rId4" imgW="6816471" imgH="831723" progId="ChemDraw.Document.6.0">
                  <p:embed/>
                </p:oleObj>
              </mc:Choice>
              <mc:Fallback>
                <p:oleObj name="CS ChemDraw Drawing" r:id="rId4" imgW="6816471" imgH="831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613" y="1981200"/>
                        <a:ext cx="5041900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52665"/>
              </p:ext>
            </p:extLst>
          </p:nvPr>
        </p:nvGraphicFramePr>
        <p:xfrm>
          <a:off x="1066800" y="3286125"/>
          <a:ext cx="15144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6" name="CS ChemDraw Drawing" r:id="rId6" imgW="2018919" imgH="715899" progId="ChemDraw.Document.6.0">
                  <p:embed/>
                </p:oleObj>
              </mc:Choice>
              <mc:Fallback>
                <p:oleObj name="CS ChemDraw Drawing" r:id="rId6" imgW="2018919" imgH="715899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86125"/>
                        <a:ext cx="15144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26916"/>
              </p:ext>
            </p:extLst>
          </p:nvPr>
        </p:nvGraphicFramePr>
        <p:xfrm>
          <a:off x="1219200" y="4124325"/>
          <a:ext cx="11922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7" name="CS ChemDraw Drawing" r:id="rId8" imgW="1589151" imgH="714375" progId="ChemDraw.Document.6.0">
                  <p:embed/>
                </p:oleObj>
              </mc:Choice>
              <mc:Fallback>
                <p:oleObj name="CS ChemDraw Drawing" r:id="rId8" imgW="1589151" imgH="714375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24325"/>
                        <a:ext cx="11922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38400" y="5181598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Mechanism remains under investigation, likely to proceed following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deinsertion</a:t>
            </a: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Second Ligand Framework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323029"/>
              </p:ext>
            </p:extLst>
          </p:nvPr>
        </p:nvGraphicFramePr>
        <p:xfrm>
          <a:off x="1374923" y="1644301"/>
          <a:ext cx="6153626" cy="125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CS ChemDraw Drawing" r:id="rId4" imgW="8204835" imgH="1668399" progId="ChemDraw.Document.6.0">
                  <p:embed/>
                </p:oleObj>
              </mc:Choice>
              <mc:Fallback>
                <p:oleObj name="CS ChemDraw Drawing" r:id="rId4" imgW="8204835" imgH="16683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4923" y="1644301"/>
                        <a:ext cx="6153626" cy="125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562600" y="2895600"/>
            <a:ext cx="19812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Easy to Prepare 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Highly Modular</a:t>
            </a:r>
          </a:p>
        </p:txBody>
      </p:sp>
    </p:spTree>
    <p:extLst>
      <p:ext uri="{BB962C8B-B14F-4D97-AF65-F5344CB8AC3E}">
        <p14:creationId xmlns:p14="http://schemas.microsoft.com/office/powerpoint/2010/main" val="21778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 Second Ligand Framework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852024"/>
              </p:ext>
            </p:extLst>
          </p:nvPr>
        </p:nvGraphicFramePr>
        <p:xfrm>
          <a:off x="1498544" y="4902613"/>
          <a:ext cx="6199346" cy="81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CS ChemDraw Drawing" r:id="rId4" imgW="8265795" imgH="1083183" progId="ChemDraw.Document.6.0">
                  <p:embed/>
                </p:oleObj>
              </mc:Choice>
              <mc:Fallback>
                <p:oleObj name="CS ChemDraw Drawing" r:id="rId4" imgW="8265795" imgH="1083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8544" y="4902613"/>
                        <a:ext cx="6199346" cy="81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84924"/>
              </p:ext>
            </p:extLst>
          </p:nvPr>
        </p:nvGraphicFramePr>
        <p:xfrm>
          <a:off x="1374923" y="1644301"/>
          <a:ext cx="6153626" cy="125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CS ChemDraw Drawing" r:id="rId6" imgW="8204835" imgH="1668399" progId="ChemDraw.Document.6.0">
                  <p:embed/>
                </p:oleObj>
              </mc:Choice>
              <mc:Fallback>
                <p:oleObj name="CS ChemDraw Drawing" r:id="rId6" imgW="8204835" imgH="16683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4923" y="1644301"/>
                        <a:ext cx="6153626" cy="125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0400" y="62915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/>
              <a:t>Muresan</a:t>
            </a:r>
            <a:r>
              <a:rPr lang="en-US" sz="1200" dirty="0" smtClean="0"/>
              <a:t>, N.; </a:t>
            </a:r>
            <a:r>
              <a:rPr lang="en-US" sz="1200" dirty="0" err="1" smtClean="0"/>
              <a:t>Chlopek</a:t>
            </a:r>
            <a:r>
              <a:rPr lang="en-US" sz="1200" dirty="0" smtClean="0"/>
              <a:t>, K.; </a:t>
            </a:r>
            <a:r>
              <a:rPr lang="en-US" sz="1200" dirty="0" err="1" smtClean="0"/>
              <a:t>Weyhermüller</a:t>
            </a:r>
            <a:r>
              <a:rPr lang="en-US" sz="1200" dirty="0" smtClean="0"/>
              <a:t>, T.; </a:t>
            </a:r>
            <a:r>
              <a:rPr lang="en-US" sz="1200" dirty="0" err="1" smtClean="0"/>
              <a:t>Nesse</a:t>
            </a:r>
            <a:r>
              <a:rPr lang="en-US" sz="1200" dirty="0" smtClean="0"/>
              <a:t>, F.; </a:t>
            </a:r>
            <a:r>
              <a:rPr lang="en-US" sz="1200" dirty="0" err="1" smtClean="0"/>
              <a:t>Wieghardt</a:t>
            </a:r>
            <a:r>
              <a:rPr lang="en-US" sz="1200" dirty="0" smtClean="0"/>
              <a:t>, K. </a:t>
            </a:r>
            <a:r>
              <a:rPr lang="en-US" sz="1200" i="1" dirty="0" err="1" smtClean="0"/>
              <a:t>Inorg</a:t>
            </a:r>
            <a:r>
              <a:rPr lang="en-US" sz="1200" i="1" dirty="0" smtClean="0"/>
              <a:t>. Chem.</a:t>
            </a:r>
            <a:r>
              <a:rPr lang="en-US" sz="1200" dirty="0" smtClean="0"/>
              <a:t> </a:t>
            </a:r>
            <a:r>
              <a:rPr lang="en-US" sz="1200" b="1" dirty="0" smtClean="0"/>
              <a:t>2007</a:t>
            </a:r>
            <a:r>
              <a:rPr lang="en-US" sz="1200" dirty="0" smtClean="0"/>
              <a:t>, </a:t>
            </a:r>
            <a:r>
              <a:rPr lang="en-US" sz="1200" i="1" dirty="0" smtClean="0"/>
              <a:t>46</a:t>
            </a:r>
            <a:r>
              <a:rPr lang="en-US" sz="1200" dirty="0" smtClean="0"/>
              <a:t>, 5327.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2895600"/>
            <a:ext cx="19812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Easy to Prepare 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Highly Modular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0254" y="4177568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Neutral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578021" y="4169101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685288" y="4169101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Dianion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838200" y="5105812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1.29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921" y="5259700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64127" y="460078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1.47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020154" y="4902613"/>
            <a:ext cx="0" cy="21464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24767" y="5105812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1.34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094488" y="5259700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50694" y="460078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1.38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06721" y="4902613"/>
            <a:ext cx="0" cy="21464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02440" y="5097345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1.40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672161" y="5251233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28367" y="4592322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1.36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184394" y="4894146"/>
            <a:ext cx="0" cy="21464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39" y="3555225"/>
            <a:ext cx="2884710" cy="26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Continuing with Cobalt 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743"/>
              </p:ext>
            </p:extLst>
          </p:nvPr>
        </p:nvGraphicFramePr>
        <p:xfrm>
          <a:off x="4901748" y="3549396"/>
          <a:ext cx="2413452" cy="2699004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10668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Co(1)-H(1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1.436(19)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1.8862(14)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1.9167(14)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2.1464(5)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2.1367(5)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N(1)-C(5)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1.347(2)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C(5)-C(6)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1.401(3)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1.357(2)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N(1)-Co(1)-N(2)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81.84(6)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P(1)-Co(1)-P(2)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114.433(19)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H(1)-Co(1)-P(1)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78.6(7)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H(1)-Co(1)-P(2)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78.0(7)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H(1)-Co(1)-N(1)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95.3(7)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83844"/>
              </p:ext>
            </p:extLst>
          </p:nvPr>
        </p:nvGraphicFramePr>
        <p:xfrm>
          <a:off x="609600" y="1673257"/>
          <a:ext cx="5067776" cy="137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CS ChemDraw Drawing" r:id="rId5" imgW="6757035" imgH="1832991" progId="ChemDraw.Document.6.0">
                  <p:embed/>
                </p:oleObj>
              </mc:Choice>
              <mc:Fallback>
                <p:oleObj name="CS ChemDraw Drawing" r:id="rId5" imgW="6757035" imgH="18329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673257"/>
                        <a:ext cx="5067776" cy="137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943600" y="1825657"/>
            <a:ext cx="274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(benzene-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 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-19.82 (</a:t>
            </a:r>
            <a:r>
              <a:rPr lang="en-US" sz="14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dd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90 Hz, 39 Hz, Co-H)</a:t>
            </a:r>
            <a:endParaRPr lang="en-US" sz="140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(benzene-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</a:t>
            </a:r>
            <a:r>
              <a:rPr lang="en-US" sz="1400" b="1" i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6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ppm): </a:t>
            </a:r>
            <a:r>
              <a:rPr lang="en-US" sz="14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76.08, 51.33</a:t>
            </a:r>
            <a:endParaRPr lang="en-US" sz="14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Catalytic 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Hagit Ben-Daat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932655"/>
              </p:ext>
            </p:extLst>
          </p:nvPr>
        </p:nvGraphicFramePr>
        <p:xfrm>
          <a:off x="990600" y="2590800"/>
          <a:ext cx="7010400" cy="1979932"/>
        </p:xfrm>
        <a:graphic>
          <a:graphicData uri="http://schemas.openxmlformats.org/drawingml/2006/table">
            <a:tbl>
              <a:tblPr/>
              <a:tblGrid>
                <a:gridCol w="2057400"/>
                <a:gridCol w="1524000"/>
                <a:gridCol w="1143000"/>
                <a:gridCol w="1066800"/>
                <a:gridCol w="1219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Temperature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TOF (h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6 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25 °C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1 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4525"/>
              </p:ext>
            </p:extLst>
          </p:nvPr>
        </p:nvGraphicFramePr>
        <p:xfrm>
          <a:off x="1979613" y="1741488"/>
          <a:ext cx="50419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CS ChemDraw Drawing" r:id="rId4" imgW="6816471" imgH="831723" progId="ChemDraw.Document.6.0">
                  <p:embed/>
                </p:oleObj>
              </mc:Choice>
              <mc:Fallback>
                <p:oleObj name="CS ChemDraw Drawing" r:id="rId4" imgW="6816471" imgH="831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613" y="1741488"/>
                        <a:ext cx="5041900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4085" y="4873951"/>
            <a:ext cx="7955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Unoptimized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promising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activitiy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for terminal alkynes at 1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mol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% catalyst loading</a:t>
            </a:r>
            <a:endParaRPr lang="en-US" sz="1600" b="1" dirty="0" smtClean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60735"/>
              </p:ext>
            </p:extLst>
          </p:nvPr>
        </p:nvGraphicFramePr>
        <p:xfrm>
          <a:off x="1066800" y="3048000"/>
          <a:ext cx="1837658" cy="5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CS ChemDraw Drawing" r:id="rId6" imgW="2450211" imgH="715899" progId="ChemDraw.Document.6.0">
                  <p:embed/>
                </p:oleObj>
              </mc:Choice>
              <mc:Fallback>
                <p:oleObj name="CS ChemDraw Drawing" r:id="rId6" imgW="2450211" imgH="7158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048000"/>
                        <a:ext cx="1837658" cy="53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96243"/>
              </p:ext>
            </p:extLst>
          </p:nvPr>
        </p:nvGraphicFramePr>
        <p:xfrm>
          <a:off x="1382490" y="4038600"/>
          <a:ext cx="1179290" cy="32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CS ChemDraw Drawing" r:id="rId8" imgW="1572387" imgH="432435" progId="ChemDraw.Document.6.0">
                  <p:embed/>
                </p:oleObj>
              </mc:Choice>
              <mc:Fallback>
                <p:oleObj name="CS ChemDraw Drawing" r:id="rId8" imgW="1572387" imgH="4324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2490" y="4038600"/>
                        <a:ext cx="1179290" cy="324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7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Moving Across the First Row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Ni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43416"/>
              </p:ext>
            </p:extLst>
          </p:nvPr>
        </p:nvGraphicFramePr>
        <p:xfrm>
          <a:off x="304800" y="1371600"/>
          <a:ext cx="5082635" cy="165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CS ChemDraw Drawing" r:id="rId4" imgW="6776847" imgH="2209419" progId="ChemDraw.Document.6.0">
                  <p:embed/>
                </p:oleObj>
              </mc:Choice>
              <mc:Fallback>
                <p:oleObj name="CS ChemDraw Drawing" r:id="rId4" imgW="6776847" imgH="22094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5082635" cy="1657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715000" y="1600200"/>
            <a:ext cx="303615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Could Not Isolate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-DI Complex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For (</a:t>
            </a:r>
            <a:r>
              <a:rPr lang="en-US" sz="1400" b="1" baseline="30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PyEt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)Ni: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-0.84 V and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-0.56 V (vs. Fc/Fc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 THF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200400" y="62915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/>
              <a:t>Muresan</a:t>
            </a:r>
            <a:r>
              <a:rPr lang="en-US" sz="1200" dirty="0" smtClean="0"/>
              <a:t>, N.; </a:t>
            </a:r>
            <a:r>
              <a:rPr lang="en-US" sz="1200" dirty="0" err="1" smtClean="0"/>
              <a:t>Chlopek</a:t>
            </a:r>
            <a:r>
              <a:rPr lang="en-US" sz="1200" dirty="0" smtClean="0"/>
              <a:t>, K.; </a:t>
            </a:r>
            <a:r>
              <a:rPr lang="en-US" sz="1200" dirty="0" err="1" smtClean="0"/>
              <a:t>Weyhermüller</a:t>
            </a:r>
            <a:r>
              <a:rPr lang="en-US" sz="1200" dirty="0" smtClean="0"/>
              <a:t>, T.; </a:t>
            </a:r>
            <a:r>
              <a:rPr lang="en-US" sz="1200" dirty="0" err="1" smtClean="0"/>
              <a:t>Nesse</a:t>
            </a:r>
            <a:r>
              <a:rPr lang="en-US" sz="1200" dirty="0" smtClean="0"/>
              <a:t>, F.; </a:t>
            </a:r>
            <a:r>
              <a:rPr lang="en-US" sz="1200" dirty="0" err="1" smtClean="0"/>
              <a:t>Wieghardt</a:t>
            </a:r>
            <a:r>
              <a:rPr lang="en-US" sz="1200" dirty="0" smtClean="0"/>
              <a:t>, K. </a:t>
            </a:r>
            <a:r>
              <a:rPr lang="en-US" sz="1200" i="1" dirty="0" err="1" smtClean="0"/>
              <a:t>Inorg</a:t>
            </a:r>
            <a:r>
              <a:rPr lang="en-US" sz="1200" i="1" dirty="0" smtClean="0"/>
              <a:t>. Chem.</a:t>
            </a:r>
            <a:r>
              <a:rPr lang="en-US" sz="1200" dirty="0" smtClean="0"/>
              <a:t> </a:t>
            </a:r>
            <a:r>
              <a:rPr lang="en-US" sz="1200" b="1" dirty="0" smtClean="0"/>
              <a:t>2007</a:t>
            </a:r>
            <a:r>
              <a:rPr lang="en-US" sz="1200" dirty="0" smtClean="0"/>
              <a:t>, </a:t>
            </a:r>
            <a:r>
              <a:rPr lang="en-US" sz="1200" i="1" dirty="0" smtClean="0"/>
              <a:t>46</a:t>
            </a:r>
            <a:r>
              <a:rPr lang="en-US" sz="1200" dirty="0" smtClean="0"/>
              <a:t>, 5327.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62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Bis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(ligand)Ni Complexes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33633"/>
              </p:ext>
            </p:extLst>
          </p:nvPr>
        </p:nvGraphicFramePr>
        <p:xfrm>
          <a:off x="4139748" y="3678934"/>
          <a:ext cx="2413452" cy="192786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10668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1.904(2)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1.912(2)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1.344(3)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(3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1.416(4)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1.341(3)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81.83(9)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N(1)-Ni(1)-N(1A)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131.74(13)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117.59(9)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N(2)-Ni(1)-N(2A)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133.77(14)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660773" cy="22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05876"/>
              </p:ext>
            </p:extLst>
          </p:nvPr>
        </p:nvGraphicFramePr>
        <p:xfrm>
          <a:off x="304800" y="1371600"/>
          <a:ext cx="5082635" cy="165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CS ChemDraw Drawing" r:id="rId5" imgW="6776847" imgH="2209419" progId="ChemDraw.Document.6.0">
                  <p:embed/>
                </p:oleObj>
              </mc:Choice>
              <mc:Fallback>
                <p:oleObj name="CS ChemDraw Drawing" r:id="rId5" imgW="6776847" imgH="22094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5082635" cy="1657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343400" y="5690312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Dihedral Angle: 74.8°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1600200"/>
            <a:ext cx="30361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Could Not Isolate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-DI Complex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For (</a:t>
            </a:r>
            <a:r>
              <a:rPr lang="en-US" sz="1400" b="1" baseline="30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PyEt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)Ni: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-0.84 V and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-0.56 V (vs. Fc/Fc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 THF 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200400" y="62915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/>
              <a:t>Muresan</a:t>
            </a:r>
            <a:r>
              <a:rPr lang="en-US" sz="1200" dirty="0" smtClean="0"/>
              <a:t>, N.; </a:t>
            </a:r>
            <a:r>
              <a:rPr lang="en-US" sz="1200" dirty="0" err="1" smtClean="0"/>
              <a:t>Chlopek</a:t>
            </a:r>
            <a:r>
              <a:rPr lang="en-US" sz="1200" dirty="0" smtClean="0"/>
              <a:t>, K.; </a:t>
            </a:r>
            <a:r>
              <a:rPr lang="en-US" sz="1200" dirty="0" err="1" smtClean="0"/>
              <a:t>Weyhermüller</a:t>
            </a:r>
            <a:r>
              <a:rPr lang="en-US" sz="1200" dirty="0" smtClean="0"/>
              <a:t>, T.; </a:t>
            </a:r>
            <a:r>
              <a:rPr lang="en-US" sz="1200" dirty="0" err="1" smtClean="0"/>
              <a:t>Nesse</a:t>
            </a:r>
            <a:r>
              <a:rPr lang="en-US" sz="1200" dirty="0" smtClean="0"/>
              <a:t>, F.; </a:t>
            </a:r>
            <a:r>
              <a:rPr lang="en-US" sz="1200" dirty="0" err="1" smtClean="0"/>
              <a:t>Wieghardt</a:t>
            </a:r>
            <a:r>
              <a:rPr lang="en-US" sz="1200" dirty="0" smtClean="0"/>
              <a:t>, K. </a:t>
            </a:r>
            <a:r>
              <a:rPr lang="en-US" sz="1200" i="1" dirty="0" err="1" smtClean="0"/>
              <a:t>Inorg</a:t>
            </a:r>
            <a:r>
              <a:rPr lang="en-US" sz="1200" i="1" dirty="0" smtClean="0"/>
              <a:t>. Chem.</a:t>
            </a:r>
            <a:r>
              <a:rPr lang="en-US" sz="1200" dirty="0" smtClean="0"/>
              <a:t> </a:t>
            </a:r>
            <a:r>
              <a:rPr lang="en-US" sz="1200" b="1" dirty="0" smtClean="0"/>
              <a:t>2007</a:t>
            </a:r>
            <a:r>
              <a:rPr lang="en-US" sz="1200" dirty="0" smtClean="0"/>
              <a:t>, </a:t>
            </a:r>
            <a:r>
              <a:rPr lang="en-US" sz="1200" i="1" dirty="0" smtClean="0"/>
              <a:t>46</a:t>
            </a:r>
            <a:r>
              <a:rPr lang="en-US" sz="1200" dirty="0" smtClean="0"/>
              <a:t>, 5327.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56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Bis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(ligand)Ni Complexes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92618"/>
              </p:ext>
            </p:extLst>
          </p:nvPr>
        </p:nvGraphicFramePr>
        <p:xfrm>
          <a:off x="4139748" y="3678934"/>
          <a:ext cx="2413452" cy="192786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10668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1.904(2)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1.912(2)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1.344(3)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(3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1.416(4)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1.341(3)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81.83(9)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N(1)-Ni(1)-N(1A)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131.74(13)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117.59(9)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N(2)-Ni(1)-N(2A)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133.77(14)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660773" cy="22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119292"/>
              </p:ext>
            </p:extLst>
          </p:nvPr>
        </p:nvGraphicFramePr>
        <p:xfrm>
          <a:off x="304800" y="1371600"/>
          <a:ext cx="5082635" cy="165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CS ChemDraw Drawing" r:id="rId5" imgW="6776847" imgH="2209419" progId="ChemDraw.Document.6.0">
                  <p:embed/>
                </p:oleObj>
              </mc:Choice>
              <mc:Fallback>
                <p:oleObj name="CS ChemDraw Drawing" r:id="rId5" imgW="6776847" imgH="22094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5082635" cy="1657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343400" y="5690312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Dihedral Angle: 74.8° 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67616"/>
              </p:ext>
            </p:extLst>
          </p:nvPr>
        </p:nvGraphicFramePr>
        <p:xfrm>
          <a:off x="7341454" y="4690628"/>
          <a:ext cx="1048988" cy="80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3" name="CS ChemDraw Drawing" r:id="rId7" imgW="1398651" imgH="1077087" progId="ChemDraw.Document.6.0">
                  <p:embed/>
                </p:oleObj>
              </mc:Choice>
              <mc:Fallback>
                <p:oleObj name="CS ChemDraw Drawing" r:id="rId7" imgW="1398651" imgH="10770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1454" y="4690628"/>
                        <a:ext cx="1048988" cy="807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826203" y="3906935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600" dirty="0">
              <a:solidFill>
                <a:srgbClr val="4F555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4861568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1.34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357896" y="5015457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19190" y="4318712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1.38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854903" y="4575135"/>
            <a:ext cx="0" cy="28643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15000" y="1600200"/>
            <a:ext cx="303615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Could Not Isolate 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-DI Complex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For (</a:t>
            </a:r>
            <a:r>
              <a:rPr lang="en-US" sz="1400" b="1" baseline="30000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PyEt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)Ni: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-0.84 V and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-0.56 V (vs. Fc/Fc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 THF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High-Spin Ni(II) Center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Coupled to Two DI Radical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Monoanions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200400" y="62915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/>
              <a:t>Muresan</a:t>
            </a:r>
            <a:r>
              <a:rPr lang="en-US" sz="1200" dirty="0" smtClean="0"/>
              <a:t>, N.; </a:t>
            </a:r>
            <a:r>
              <a:rPr lang="en-US" sz="1200" dirty="0" err="1" smtClean="0"/>
              <a:t>Chlopek</a:t>
            </a:r>
            <a:r>
              <a:rPr lang="en-US" sz="1200" dirty="0" smtClean="0"/>
              <a:t>, K.; </a:t>
            </a:r>
            <a:r>
              <a:rPr lang="en-US" sz="1200" dirty="0" err="1" smtClean="0"/>
              <a:t>Weyhermüller</a:t>
            </a:r>
            <a:r>
              <a:rPr lang="en-US" sz="1200" dirty="0" smtClean="0"/>
              <a:t>, T.; </a:t>
            </a:r>
            <a:r>
              <a:rPr lang="en-US" sz="1200" dirty="0" err="1" smtClean="0"/>
              <a:t>Nesse</a:t>
            </a:r>
            <a:r>
              <a:rPr lang="en-US" sz="1200" dirty="0" smtClean="0"/>
              <a:t>, F.; </a:t>
            </a:r>
            <a:r>
              <a:rPr lang="en-US" sz="1200" dirty="0" err="1" smtClean="0"/>
              <a:t>Wieghardt</a:t>
            </a:r>
            <a:r>
              <a:rPr lang="en-US" sz="1200" dirty="0" smtClean="0"/>
              <a:t>, K. </a:t>
            </a:r>
            <a:r>
              <a:rPr lang="en-US" sz="1200" i="1" dirty="0" err="1" smtClean="0"/>
              <a:t>Inorg</a:t>
            </a:r>
            <a:r>
              <a:rPr lang="en-US" sz="1200" i="1" dirty="0" smtClean="0"/>
              <a:t>. Chem.</a:t>
            </a:r>
            <a:r>
              <a:rPr lang="en-US" sz="1200" dirty="0" smtClean="0"/>
              <a:t> </a:t>
            </a:r>
            <a:r>
              <a:rPr lang="en-US" sz="1200" b="1" dirty="0" smtClean="0"/>
              <a:t>2007</a:t>
            </a:r>
            <a:r>
              <a:rPr lang="en-US" sz="1200" dirty="0" smtClean="0"/>
              <a:t>, </a:t>
            </a:r>
            <a:r>
              <a:rPr lang="en-US" sz="1200" i="1" dirty="0" smtClean="0"/>
              <a:t>46</a:t>
            </a:r>
            <a:r>
              <a:rPr lang="en-US" sz="1200" dirty="0" smtClean="0"/>
              <a:t>, 5327.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9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l-GR" sz="2800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4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-DI)Ni Complex Preparation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828800"/>
            <a:ext cx="3036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Green Solution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-0.54 V and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-0.13 V (vs. Fc/Fc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 ACN)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NMR: Methylene H’s Equiv.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56.36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(s)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750389"/>
              </p:ext>
            </p:extLst>
          </p:nvPr>
        </p:nvGraphicFramePr>
        <p:xfrm>
          <a:off x="505704" y="1981200"/>
          <a:ext cx="4506563" cy="275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CS ChemDraw Drawing" r:id="rId4" imgW="6008751" imgH="3667887" progId="ChemDraw.Document.6.0">
                  <p:embed/>
                </p:oleObj>
              </mc:Choice>
              <mc:Fallback>
                <p:oleObj name="CS ChemDraw Drawing" r:id="rId4" imgW="6008751" imgH="36678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704" y="1981200"/>
                        <a:ext cx="4506563" cy="2750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6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l-GR" sz="2800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4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-DI)Ni Complex Preparation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29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828800"/>
            <a:ext cx="3036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Green Solution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-0.54 V and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-0.13 V (vs. Fc/Fc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 ACN)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NMR: Methylene H’s Equiv.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56.36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(s)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979333"/>
            <a:ext cx="3036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Red Solution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-0.46 V and 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E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1/2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0.21 V (vs. Fc/Fc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+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 ACN)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 NMR: Methylene H’s 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Inequiv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39.03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(s)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5692186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Both Complexes are Diamagnetic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03739"/>
              </p:ext>
            </p:extLst>
          </p:nvPr>
        </p:nvGraphicFramePr>
        <p:xfrm>
          <a:off x="2738322" y="3733800"/>
          <a:ext cx="2266283" cy="154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CS ChemDraw Drawing" r:id="rId4" imgW="3021711" imgH="2053971" progId="ChemDraw.Document.6.0">
                  <p:embed/>
                </p:oleObj>
              </mc:Choice>
              <mc:Fallback>
                <p:oleObj name="CS ChemDraw Drawing" r:id="rId4" imgW="3021711" imgH="20539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8322" y="3733800"/>
                        <a:ext cx="2266283" cy="1540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68461"/>
              </p:ext>
            </p:extLst>
          </p:nvPr>
        </p:nvGraphicFramePr>
        <p:xfrm>
          <a:off x="505704" y="1981200"/>
          <a:ext cx="4506563" cy="275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CS ChemDraw Drawing" r:id="rId6" imgW="6008751" imgH="3667887" progId="ChemDraw.Document.6.0">
                  <p:embed/>
                </p:oleObj>
              </mc:Choice>
              <mc:Fallback>
                <p:oleObj name="CS ChemDraw Drawing" r:id="rId6" imgW="6008751" imgH="36678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704" y="1981200"/>
                        <a:ext cx="4506563" cy="2750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2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of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</a:t>
            </a:r>
            <a:r>
              <a:rPr lang="en-US" sz="2800" baseline="-250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to Methanol?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67160"/>
              </p:ext>
            </p:extLst>
          </p:nvPr>
        </p:nvGraphicFramePr>
        <p:xfrm>
          <a:off x="990600" y="1317403"/>
          <a:ext cx="6956012" cy="195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CS ChemDraw Drawing" r:id="rId4" imgW="9274683" imgH="2604135" progId="ChemDraw.Document.6.0">
                  <p:embed/>
                </p:oleObj>
              </mc:Choice>
              <mc:Fallback>
                <p:oleObj name="CS ChemDraw Drawing" r:id="rId4" imgW="9274683" imgH="2604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317403"/>
                        <a:ext cx="6956012" cy="195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028413"/>
              </p:ext>
            </p:extLst>
          </p:nvPr>
        </p:nvGraphicFramePr>
        <p:xfrm>
          <a:off x="698659" y="3222403"/>
          <a:ext cx="6845141" cy="281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CS ChemDraw Drawing" r:id="rId6" imgW="9126855" imgH="3747135" progId="ChemDraw.Document.6.0">
                  <p:embed/>
                </p:oleObj>
              </mc:Choice>
              <mc:Fallback>
                <p:oleObj name="CS ChemDraw Drawing" r:id="rId6" imgW="9126855" imgH="3747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8659" y="3222403"/>
                        <a:ext cx="6845141" cy="2810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9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541069" cy="302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722562" cy="302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l-GR" sz="2800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4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-DI)Ni Structural Parameters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21580"/>
              </p:ext>
            </p:extLst>
          </p:nvPr>
        </p:nvGraphicFramePr>
        <p:xfrm>
          <a:off x="2362200" y="3733800"/>
          <a:ext cx="2209800" cy="231343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863149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1.896(2)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1.885(2)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2.1290(8)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2.1283(8)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1.360(4)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N(2)-C(3)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1.373(3)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1.388(4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83.77(10)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85.40(8)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149.02(7)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117.15(3)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3175"/>
              </p:ext>
            </p:extLst>
          </p:nvPr>
        </p:nvGraphicFramePr>
        <p:xfrm>
          <a:off x="4648200" y="3733800"/>
          <a:ext cx="2261052" cy="231343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9144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1.9369(17)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1.9250(18)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2.1343(6)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2.1345(6)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N(2)-C(3)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1.341(3)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1.414(3)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81.88(7)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99.09(5)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94.14(5)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113.58(2)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771900" y="1828800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Dihedral Angle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55037" y="2590800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32.5°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5105400" y="2171700"/>
            <a:ext cx="457200" cy="38100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4500" y="2590800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56.3°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3543300" y="2154767"/>
            <a:ext cx="457200" cy="38100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541069" cy="302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722562" cy="302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l-GR" sz="2800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4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-DI)Ni Structural Parameters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82011"/>
              </p:ext>
            </p:extLst>
          </p:nvPr>
        </p:nvGraphicFramePr>
        <p:xfrm>
          <a:off x="2362200" y="3733800"/>
          <a:ext cx="2209800" cy="231343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863149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1.896(2)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1.885(2)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2.1290(8)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2.1283(8)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1.360(4)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N(2)-C(3)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1.373(3)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1.388(4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83.77(10)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85.40(8)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149.02(7)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117.15(3)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98347"/>
              </p:ext>
            </p:extLst>
          </p:nvPr>
        </p:nvGraphicFramePr>
        <p:xfrm>
          <a:off x="4648200" y="3733800"/>
          <a:ext cx="2261052" cy="2313432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9144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1.9369(17)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Ni(1)-N(2)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1.9250(18)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2.1343(6)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2.1345(6)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N(2)-C(3)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1.341(3)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1.414(3)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81.88(7)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99.09(5)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94.14(5)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P(1)-Ni(1)-P(2)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113.58(2)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28725"/>
              </p:ext>
            </p:extLst>
          </p:nvPr>
        </p:nvGraphicFramePr>
        <p:xfrm>
          <a:off x="7646254" y="5181600"/>
          <a:ext cx="1048988" cy="80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CS ChemDraw Drawing" r:id="rId6" imgW="1398651" imgH="1077087" progId="ChemDraw.Document.6.0">
                  <p:embed/>
                </p:oleObj>
              </mc:Choice>
              <mc:Fallback>
                <p:oleObj name="CS ChemDraw Drawing" r:id="rId6" imgW="1398651" imgH="10770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46254" y="5181600"/>
                        <a:ext cx="1048988" cy="807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355345" y="4343400"/>
            <a:ext cx="1644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</a:p>
          <a:p>
            <a:pPr algn="ctr"/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  <a:endParaRPr lang="en-US" sz="1400" dirty="0">
              <a:solidFill>
                <a:srgbClr val="99003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10400" y="535254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1.34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662696" y="5506429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823990" y="4809684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1.38 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159703" y="5066107"/>
            <a:ext cx="0" cy="28643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0048" y="5359679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1.34 Å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52344" y="5513568"/>
            <a:ext cx="254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13638" y="4816823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1.38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Å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349351" y="5073246"/>
            <a:ext cx="0" cy="286433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71900" y="1828800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Dihedral Angle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55037" y="2590800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32.5°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5105400" y="2171700"/>
            <a:ext cx="457200" cy="38100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4500" y="2590800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56.3°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3543300" y="2154767"/>
            <a:ext cx="457200" cy="381000"/>
          </a:xfrm>
          <a:prstGeom prst="line">
            <a:avLst/>
          </a:prstGeom>
          <a:ln>
            <a:solidFill>
              <a:srgbClr val="4F5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3400" y="4353580"/>
            <a:ext cx="1644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Radical </a:t>
            </a:r>
          </a:p>
          <a:p>
            <a:pPr algn="ctr"/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?</a:t>
            </a:r>
            <a:endParaRPr lang="en-US" sz="1400" dirty="0">
              <a:solidFill>
                <a:srgbClr val="990033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8601"/>
              </p:ext>
            </p:extLst>
          </p:nvPr>
        </p:nvGraphicFramePr>
        <p:xfrm>
          <a:off x="825476" y="5181600"/>
          <a:ext cx="10477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CS ChemDraw Drawing" r:id="rId8" imgW="1398651" imgH="1077087" progId="ChemDraw.Document.6.0">
                  <p:embed/>
                </p:oleObj>
              </mc:Choice>
              <mc:Fallback>
                <p:oleObj name="CS ChemDraw Drawing" r:id="rId8" imgW="1398651" imgH="1077087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76" y="5181600"/>
                        <a:ext cx="10477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2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DFT Analysis of 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DI)Ni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29856" y="1377884"/>
            <a:ext cx="3879070" cy="4777740"/>
            <a:chOff x="0" y="0"/>
            <a:chExt cx="4330700" cy="5334000"/>
          </a:xfrm>
        </p:grpSpPr>
        <p:pic>
          <p:nvPicPr>
            <p:cNvPr id="27" name="Picture 26" descr="C:\Users\Tyler\Desktop\1-025 DFT\1-025_BS(11)_SPE\1-025_154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3" t="14216" r="27804" b="11257"/>
            <a:stretch/>
          </p:blipFill>
          <p:spPr bwMode="auto">
            <a:xfrm>
              <a:off x="50800" y="2895600"/>
              <a:ext cx="18923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:\Users\Tyler\Desktop\1-025 DFT\1-025_BS(11)_SPE\1-025_15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1" t="14181" r="27849" b="12457"/>
            <a:stretch/>
          </p:blipFill>
          <p:spPr bwMode="auto">
            <a:xfrm>
              <a:off x="2563446" y="2578099"/>
              <a:ext cx="175260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Tyler\Desktop\1-025 DFT\1-025_BS(11)_SPE\1-025_156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0" t="13562" r="12557"/>
            <a:stretch/>
          </p:blipFill>
          <p:spPr bwMode="auto">
            <a:xfrm>
              <a:off x="0" y="558800"/>
              <a:ext cx="2438400" cy="2828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C:\Users\Tyler\Desktop\1-025 DFT\1-025_BS(11)_SPE\1-025_157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5" t="11183" r="20848" b="12737"/>
            <a:stretch/>
          </p:blipFill>
          <p:spPr bwMode="auto">
            <a:xfrm>
              <a:off x="2286000" y="0"/>
              <a:ext cx="20447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1891093" y="1164807"/>
              <a:ext cx="548640" cy="3703320"/>
              <a:chOff x="1891093" y="1164807"/>
              <a:chExt cx="548640" cy="370332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891093" y="1436644"/>
                <a:ext cx="548640" cy="3431195"/>
                <a:chOff x="1891093" y="1436644"/>
                <a:chExt cx="539496" cy="3431195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891093" y="4867839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891093" y="4781519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891093" y="3702527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891093" y="1436644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018347" y="459380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094547" y="459380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2246947" y="448712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323147" y="448712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2170747" y="342032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170747" y="116480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325919" y="1695439"/>
            <a:ext cx="2702291" cy="3486161"/>
            <a:chOff x="0" y="0"/>
            <a:chExt cx="3327400" cy="4292600"/>
          </a:xfrm>
        </p:grpSpPr>
        <p:pic>
          <p:nvPicPr>
            <p:cNvPr id="61" name="Picture 60" descr="C:\Users\Tyler\Desktop\1-025 DFT\1-025_BS(11)_SPE\1-025_SpinDens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0" t="13783" r="26358" b="13329"/>
            <a:stretch/>
          </p:blipFill>
          <p:spPr bwMode="auto">
            <a:xfrm>
              <a:off x="0" y="0"/>
              <a:ext cx="3327400" cy="429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11"/>
            <p:cNvSpPr txBox="1"/>
            <p:nvPr/>
          </p:nvSpPr>
          <p:spPr>
            <a:xfrm>
              <a:off x="1935074" y="1644349"/>
              <a:ext cx="837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0.456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TextBox 179"/>
            <p:cNvSpPr txBox="1"/>
            <p:nvPr/>
          </p:nvSpPr>
          <p:spPr>
            <a:xfrm>
              <a:off x="2057400" y="1905000"/>
              <a:ext cx="807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0.022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TextBox 180"/>
            <p:cNvSpPr txBox="1"/>
            <p:nvPr/>
          </p:nvSpPr>
          <p:spPr>
            <a:xfrm>
              <a:off x="1266858" y="242996"/>
              <a:ext cx="948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-0.225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TextBox 181"/>
            <p:cNvSpPr txBox="1"/>
            <p:nvPr/>
          </p:nvSpPr>
          <p:spPr>
            <a:xfrm>
              <a:off x="540301" y="2125133"/>
              <a:ext cx="1839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0.019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TextBox 182"/>
            <p:cNvSpPr txBox="1"/>
            <p:nvPr/>
          </p:nvSpPr>
          <p:spPr>
            <a:xfrm>
              <a:off x="2150671" y="780748"/>
              <a:ext cx="871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-0.142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TextBox 183"/>
            <p:cNvSpPr txBox="1"/>
            <p:nvPr/>
          </p:nvSpPr>
          <p:spPr>
            <a:xfrm>
              <a:off x="471161" y="880641"/>
              <a:ext cx="1839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-0.138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81000" y="1223995"/>
            <a:ext cx="2186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Broken Symmetry (1,1) 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6062" y="3505199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0.81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57800" y="1223995"/>
            <a:ext cx="2310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Mulliken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Spin Population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DFT Analysis of 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PPr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DI)Ni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29856" y="1377884"/>
            <a:ext cx="3879070" cy="4777740"/>
            <a:chOff x="0" y="0"/>
            <a:chExt cx="4330700" cy="5334000"/>
          </a:xfrm>
        </p:grpSpPr>
        <p:pic>
          <p:nvPicPr>
            <p:cNvPr id="27" name="Picture 26" descr="C:\Users\Tyler\Desktop\1-025 DFT\1-025_BS(11)_SPE\1-025_15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3" t="14216" r="27804" b="11257"/>
            <a:stretch/>
          </p:blipFill>
          <p:spPr bwMode="auto">
            <a:xfrm>
              <a:off x="50800" y="2895600"/>
              <a:ext cx="18923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:\Users\Tyler\Desktop\1-025 DFT\1-025_BS(11)_SPE\1-025_155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1" t="14181" r="27849" b="12457"/>
            <a:stretch/>
          </p:blipFill>
          <p:spPr bwMode="auto">
            <a:xfrm>
              <a:off x="2563446" y="2578099"/>
              <a:ext cx="175260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Tyler\Desktop\1-025 DFT\1-025_BS(11)_SPE\1-025_156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0" t="13562" r="12557"/>
            <a:stretch/>
          </p:blipFill>
          <p:spPr bwMode="auto">
            <a:xfrm>
              <a:off x="0" y="558800"/>
              <a:ext cx="2438400" cy="2828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C:\Users\Tyler\Desktop\1-025 DFT\1-025_BS(11)_SPE\1-025_157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5" t="11183" r="20848" b="12737"/>
            <a:stretch/>
          </p:blipFill>
          <p:spPr bwMode="auto">
            <a:xfrm>
              <a:off x="2286000" y="0"/>
              <a:ext cx="20447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1891093" y="1164807"/>
              <a:ext cx="548640" cy="3703320"/>
              <a:chOff x="1891093" y="1164807"/>
              <a:chExt cx="548640" cy="370332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891093" y="1436644"/>
                <a:ext cx="548640" cy="3431195"/>
                <a:chOff x="1891093" y="1436644"/>
                <a:chExt cx="539496" cy="3431195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891093" y="4867839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891093" y="4781519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891093" y="3702527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891093" y="1436644"/>
                  <a:ext cx="539496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018347" y="459380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094547" y="459380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2246947" y="448712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323147" y="448712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2170747" y="342032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170747" y="1164807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325919" y="1695439"/>
            <a:ext cx="2702291" cy="3486161"/>
            <a:chOff x="0" y="0"/>
            <a:chExt cx="3327400" cy="4292600"/>
          </a:xfrm>
        </p:grpSpPr>
        <p:pic>
          <p:nvPicPr>
            <p:cNvPr id="61" name="Picture 60" descr="C:\Users\Tyler\Desktop\1-025 DFT\1-025_BS(11)_SPE\1-025_SpinDens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0" t="13783" r="26358" b="13329"/>
            <a:stretch/>
          </p:blipFill>
          <p:spPr bwMode="auto">
            <a:xfrm>
              <a:off x="0" y="0"/>
              <a:ext cx="3327400" cy="429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11"/>
            <p:cNvSpPr txBox="1"/>
            <p:nvPr/>
          </p:nvSpPr>
          <p:spPr>
            <a:xfrm>
              <a:off x="1935074" y="1644349"/>
              <a:ext cx="837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0.456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TextBox 179"/>
            <p:cNvSpPr txBox="1"/>
            <p:nvPr/>
          </p:nvSpPr>
          <p:spPr>
            <a:xfrm>
              <a:off x="2057400" y="1905000"/>
              <a:ext cx="807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0.022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TextBox 180"/>
            <p:cNvSpPr txBox="1"/>
            <p:nvPr/>
          </p:nvSpPr>
          <p:spPr>
            <a:xfrm>
              <a:off x="1266858" y="242996"/>
              <a:ext cx="948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-0.225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TextBox 181"/>
            <p:cNvSpPr txBox="1"/>
            <p:nvPr/>
          </p:nvSpPr>
          <p:spPr>
            <a:xfrm>
              <a:off x="540301" y="2125133"/>
              <a:ext cx="1839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0.019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TextBox 182"/>
            <p:cNvSpPr txBox="1"/>
            <p:nvPr/>
          </p:nvSpPr>
          <p:spPr>
            <a:xfrm>
              <a:off x="2150671" y="780748"/>
              <a:ext cx="871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-0.142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TextBox 183"/>
            <p:cNvSpPr txBox="1"/>
            <p:nvPr/>
          </p:nvSpPr>
          <p:spPr>
            <a:xfrm>
              <a:off x="471161" y="880641"/>
              <a:ext cx="1839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-0.138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81000" y="1223995"/>
            <a:ext cx="2186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Broken Symmetry (1,1) 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6062" y="3505199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0.81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57800" y="1223995"/>
            <a:ext cx="2310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Mulliken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Spin Population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19138"/>
              </p:ext>
            </p:extLst>
          </p:nvPr>
        </p:nvGraphicFramePr>
        <p:xfrm>
          <a:off x="4343400" y="5181600"/>
          <a:ext cx="1609058" cy="142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CS ChemDraw Drawing" r:id="rId10" imgW="2145411" imgH="1906143" progId="ChemDraw.Document.6.0">
                  <p:embed/>
                </p:oleObj>
              </mc:Choice>
              <mc:Fallback>
                <p:oleObj name="CS ChemDraw Drawing" r:id="rId10" imgW="2145411" imgH="19061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43400" y="5181600"/>
                        <a:ext cx="1609058" cy="142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5867400" y="5370493"/>
            <a:ext cx="2511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Ni(I) Center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Antiferromagnetically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Coupled to a DI Radical </a:t>
            </a:r>
          </a:p>
          <a:p>
            <a:pPr algn="ctr"/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Monoanion</a:t>
            </a:r>
            <a:endParaRPr 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-304800" y="1323725"/>
            <a:ext cx="5682241" cy="5534275"/>
            <a:chOff x="-100966" y="-714797"/>
            <a:chExt cx="9470685" cy="9223870"/>
          </a:xfrm>
        </p:grpSpPr>
        <p:grpSp>
          <p:nvGrpSpPr>
            <p:cNvPr id="72" name="Group 71"/>
            <p:cNvGrpSpPr/>
            <p:nvPr/>
          </p:nvGrpSpPr>
          <p:grpSpPr>
            <a:xfrm>
              <a:off x="4158351" y="1320111"/>
              <a:ext cx="895624" cy="3130452"/>
              <a:chOff x="4157199" y="2637173"/>
              <a:chExt cx="597082" cy="3130452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200470" y="5764421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205641" y="5526677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200470" y="4593989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157199" y="2637173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4330609" y="5493305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4403761" y="5493305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4540921" y="5246261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614073" y="5246261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4434241" y="4331861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4510441" y="4348528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2" descr="C:\Users\Tyler\Desktop\1-031_BS(11)_QRO\Orbitals\1-031_149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966" y="-714797"/>
              <a:ext cx="5416731" cy="439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C:\Users\Tyler\Desktop\1-031_BS(11)_QRO\Orbitals\1-031_14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148" y="254003"/>
              <a:ext cx="5660571" cy="436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C:\Users\Tyler\Desktop\1-031_BS(11)_QRO\Orbitals\1-031_147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1" y="2794024"/>
              <a:ext cx="5660571" cy="436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C:\Users\Tyler\Desktop\1-031_BS(11)_QRO\Orbitals\1-031_14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745" y="3214260"/>
              <a:ext cx="5451566" cy="52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DFT Analysis of 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PEt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DI)Ni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1000" y="1216223"/>
            <a:ext cx="2807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Closed Shell (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0.9975)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05400" y="29718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Ni(0) Center Coordinated to a Neutral DI Ligand</a:t>
            </a:r>
            <a:endParaRPr lang="en-US" sz="1600" dirty="0">
              <a:solidFill>
                <a:srgbClr val="990033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57846"/>
              </p:ext>
            </p:extLst>
          </p:nvPr>
        </p:nvGraphicFramePr>
        <p:xfrm>
          <a:off x="5807026" y="1434419"/>
          <a:ext cx="1609058" cy="14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CS ChemDraw Drawing" r:id="rId9" imgW="2145411" imgH="1907667" progId="ChemDraw.Document.6.0">
                  <p:embed/>
                </p:oleObj>
              </mc:Choice>
              <mc:Fallback>
                <p:oleObj name="CS ChemDraw Drawing" r:id="rId9" imgW="2145411" imgH="19076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7026" y="1434419"/>
                        <a:ext cx="1609058" cy="143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5818787" y="3657600"/>
            <a:ext cx="1773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Very Surprising!</a:t>
            </a:r>
          </a:p>
        </p:txBody>
      </p:sp>
    </p:spTree>
    <p:extLst>
      <p:ext uri="{BB962C8B-B14F-4D97-AF65-F5344CB8AC3E}">
        <p14:creationId xmlns:p14="http://schemas.microsoft.com/office/powerpoint/2010/main" val="13670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-304800" y="1323725"/>
            <a:ext cx="5682241" cy="5534275"/>
            <a:chOff x="-100966" y="-714797"/>
            <a:chExt cx="9470685" cy="9223870"/>
          </a:xfrm>
        </p:grpSpPr>
        <p:grpSp>
          <p:nvGrpSpPr>
            <p:cNvPr id="72" name="Group 71"/>
            <p:cNvGrpSpPr/>
            <p:nvPr/>
          </p:nvGrpSpPr>
          <p:grpSpPr>
            <a:xfrm>
              <a:off x="4158351" y="1320111"/>
              <a:ext cx="895624" cy="3130452"/>
              <a:chOff x="4157199" y="2637173"/>
              <a:chExt cx="597082" cy="3130452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200470" y="5764421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205641" y="5526677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200470" y="4593989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157199" y="2637173"/>
                <a:ext cx="54864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4330609" y="5493305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4403761" y="5493305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4540921" y="5246261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4614073" y="5246261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4434241" y="4331861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4510441" y="4348528"/>
                <a:ext cx="0" cy="2743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2" descr="C:\Users\Tyler\Desktop\1-031_BS(11)_QRO\Orbitals\1-031_149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966" y="-714797"/>
              <a:ext cx="5416731" cy="439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C:\Users\Tyler\Desktop\1-031_BS(11)_QRO\Orbitals\1-031_14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148" y="254003"/>
              <a:ext cx="5660571" cy="436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C:\Users\Tyler\Desktop\1-031_BS(11)_QRO\Orbitals\1-031_147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1" y="2794024"/>
              <a:ext cx="5660571" cy="436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C:\Users\Tyler\Desktop\1-031_BS(11)_QRO\Orbitals\1-031_14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745" y="3214260"/>
              <a:ext cx="5451566" cy="52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DFT Analysis of (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Ph</a:t>
            </a:r>
            <a:r>
              <a:rPr lang="en-US" sz="1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PEt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DI)Ni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1000" y="1216223"/>
            <a:ext cx="2807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Closed Shell (</a:t>
            </a:r>
            <a:r>
              <a:rPr lang="en-US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0.9975)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05400" y="29718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Ni(0) Center Coordinated to a Neutral DI Ligand</a:t>
            </a:r>
            <a:endParaRPr lang="en-US" sz="1600" dirty="0">
              <a:solidFill>
                <a:srgbClr val="990033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58333"/>
              </p:ext>
            </p:extLst>
          </p:nvPr>
        </p:nvGraphicFramePr>
        <p:xfrm>
          <a:off x="5807026" y="1434419"/>
          <a:ext cx="1609058" cy="14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CS ChemDraw Drawing" r:id="rId9" imgW="2145411" imgH="1907667" progId="ChemDraw.Document.6.0">
                  <p:embed/>
                </p:oleObj>
              </mc:Choice>
              <mc:Fallback>
                <p:oleObj name="CS ChemDraw Drawing" r:id="rId9" imgW="2145411" imgH="19076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7026" y="1434419"/>
                        <a:ext cx="1609058" cy="143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5718792" y="3657600"/>
            <a:ext cx="197361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Very Surprising!</a:t>
            </a:r>
          </a:p>
          <a:p>
            <a:pPr algn="ctr">
              <a:spcAft>
                <a:spcPts val="600"/>
              </a:spcAft>
            </a:pPr>
            <a:r>
              <a:rPr lang="en-US" sz="1600" b="1" i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Due to Covalency!</a:t>
            </a:r>
            <a:endParaRPr lang="en-US" sz="1600" b="1" i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30322" y="4419600"/>
            <a:ext cx="357547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UV-Vis: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PEt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DI)Ni – 420 nm (</a:t>
            </a:r>
            <a:r>
              <a:rPr lang="el-GR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ε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5,600 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                   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714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 (</a:t>
            </a:r>
            <a:r>
              <a:rPr lang="el-GR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ε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5,000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cm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PEt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DI)Ni –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498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 (</a:t>
            </a:r>
            <a:r>
              <a:rPr lang="el-GR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ε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11,800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cm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                   </a:t>
            </a:r>
            <a:r>
              <a:rPr lang="en-US" sz="1400" b="1" baseline="-25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714 nm (</a:t>
            </a:r>
            <a:r>
              <a:rPr lang="el-GR" sz="1400" b="1" i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ε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=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1,000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cm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(</a:t>
            </a:r>
            <a:r>
              <a:rPr lang="el-GR" sz="2800" dirty="0" smtClean="0">
                <a:solidFill>
                  <a:srgbClr val="990033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2800" baseline="30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4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-DI)Ni Catalytic Activity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2490" y="6353119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Tyler Porter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167075"/>
              </p:ext>
            </p:extLst>
          </p:nvPr>
        </p:nvGraphicFramePr>
        <p:xfrm>
          <a:off x="914400" y="2211068"/>
          <a:ext cx="7577330" cy="3808732"/>
        </p:xfrm>
        <a:graphic>
          <a:graphicData uri="http://schemas.openxmlformats.org/drawingml/2006/table">
            <a:tbl>
              <a:tblPr/>
              <a:tblGrid>
                <a:gridCol w="2084672"/>
                <a:gridCol w="1497339"/>
                <a:gridCol w="2066544"/>
                <a:gridCol w="1033272"/>
                <a:gridCol w="89550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Substrate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Catalyst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Product (Ratio)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% Conv.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DI)Ni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(20:1)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DI)Ni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OCy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(1:2)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DI)Ni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(11:1)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DI)Ni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PhSiH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(OCH(</a:t>
                      </a:r>
                      <a:r>
                        <a:rPr kumimoji="0" lang="en-US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4F5557"/>
                        </a:solidFill>
                        <a:effectLst/>
                        <a:latin typeface="Arial" pitchFamily="34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(1:1)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&gt;99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557"/>
                          </a:solidFill>
                          <a:effectLst/>
                          <a:latin typeface="Arial" pitchFamily="34" charset="0"/>
                          <a:ea typeface="Times" charset="0"/>
                          <a:cs typeface="Times New Roman" pitchFamily="18" charset="0"/>
                        </a:rPr>
                        <a:t>24 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5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26977"/>
              </p:ext>
            </p:extLst>
          </p:nvPr>
        </p:nvGraphicFramePr>
        <p:xfrm>
          <a:off x="2514600" y="1222375"/>
          <a:ext cx="4248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7" name="CS ChemDraw Drawing" r:id="rId4" imgW="5726811" imgH="1139571" progId="ChemDraw.Document.6.0">
                  <p:embed/>
                </p:oleObj>
              </mc:Choice>
              <mc:Fallback>
                <p:oleObj name="CS ChemDraw Drawing" r:id="rId4" imgW="5726811" imgH="11395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222375"/>
                        <a:ext cx="42481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942134"/>
              </p:ext>
            </p:extLst>
          </p:nvPr>
        </p:nvGraphicFramePr>
        <p:xfrm>
          <a:off x="1416082" y="2667000"/>
          <a:ext cx="946118" cy="5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8" name="CS ChemDraw Drawing" r:id="rId6" imgW="1261491" imgH="715899" progId="ChemDraw.Document.6.0">
                  <p:embed/>
                </p:oleObj>
              </mc:Choice>
              <mc:Fallback>
                <p:oleObj name="CS ChemDraw Drawing" r:id="rId6" imgW="1261491" imgH="7158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6082" y="2667000"/>
                        <a:ext cx="946118" cy="53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03187"/>
              </p:ext>
            </p:extLst>
          </p:nvPr>
        </p:nvGraphicFramePr>
        <p:xfrm>
          <a:off x="1416082" y="3501676"/>
          <a:ext cx="946118" cy="5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9" name="CS ChemDraw Drawing" r:id="rId8" imgW="1261491" imgH="715899" progId="ChemDraw.Document.6.0">
                  <p:embed/>
                </p:oleObj>
              </mc:Choice>
              <mc:Fallback>
                <p:oleObj name="CS ChemDraw Drawing" r:id="rId8" imgW="1261491" imgH="715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82" y="3501676"/>
                        <a:ext cx="946118" cy="53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401538"/>
              </p:ext>
            </p:extLst>
          </p:nvPr>
        </p:nvGraphicFramePr>
        <p:xfrm>
          <a:off x="1447800" y="4267200"/>
          <a:ext cx="1027271" cy="79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0" name="CS ChemDraw Drawing" r:id="rId9" imgW="1369695" imgH="1055751" progId="ChemDraw.Document.6.0">
                  <p:embed/>
                </p:oleObj>
              </mc:Choice>
              <mc:Fallback>
                <p:oleObj name="CS ChemDraw Drawing" r:id="rId9" imgW="1369695" imgH="10557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800" y="4267200"/>
                        <a:ext cx="1027271" cy="79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32982"/>
              </p:ext>
            </p:extLst>
          </p:nvPr>
        </p:nvGraphicFramePr>
        <p:xfrm>
          <a:off x="1447800" y="5181600"/>
          <a:ext cx="10271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1" name="CS ChemDraw Drawing" r:id="rId11" imgW="1369695" imgH="1055751" progId="ChemDraw.Document.6.0">
                  <p:embed/>
                </p:oleObj>
              </mc:Choice>
              <mc:Fallback>
                <p:oleObj name="CS ChemDraw Drawing" r:id="rId11" imgW="1369695" imgH="10557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10271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429000" y="6140001"/>
            <a:ext cx="4631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Both Catalysts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Hydrosilylate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Phenylacetylene</a:t>
            </a:r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N</a:t>
            </a:r>
            <a:r>
              <a:rPr lang="en-US" sz="36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36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Reduction </a:t>
            </a:r>
            <a:endParaRPr lang="en-US" sz="36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730375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Haber-Bosch Process (1909)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2214" y="2667000"/>
            <a:ext cx="82345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145 M tons NH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produced/yr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80</a:t>
            </a: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% towards fertilizer, sustains 40% of world’s population </a:t>
            </a:r>
            <a:endParaRPr lang="en-US" sz="1400" b="1" kern="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Conducted between 100-250 atm and 300-450 ˚C 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&gt;</a:t>
            </a: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1% of world’s annual energy 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consumption</a:t>
            </a:r>
            <a:endParaRPr lang="en-US" sz="1400" b="1" kern="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4080"/>
              </a:buClr>
              <a:buSzPct val="65000"/>
              <a:buFont typeface="Arial" pitchFamily="34" charset="0"/>
              <a:buChar char="•"/>
              <a:defRPr/>
            </a:pPr>
            <a:endParaRPr lang="en-US" sz="1400" b="1" kern="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Catalyzed by magnetite (Fe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 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fused with 2-4% Al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2-4% CaO, 0.5-1.2% K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O, 0-1% MgO 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 reduction affords low-valent Fe sites that achieve N≡N cleavage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31977"/>
              </p:ext>
            </p:extLst>
          </p:nvPr>
        </p:nvGraphicFramePr>
        <p:xfrm>
          <a:off x="4262650" y="1676400"/>
          <a:ext cx="2724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CS ChemDraw Drawing" r:id="rId4" imgW="2724531" imgH="359283" progId="ChemDraw.Document.6.0">
                  <p:embed/>
                </p:oleObj>
              </mc:Choice>
              <mc:Fallback>
                <p:oleObj name="CS ChemDraw Drawing" r:id="rId4" imgW="2724531" imgH="3592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2650" y="1676400"/>
                        <a:ext cx="27241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N</a:t>
            </a:r>
            <a:r>
              <a:rPr lang="en-US" sz="36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36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Reduction </a:t>
            </a:r>
            <a:endParaRPr lang="en-US" sz="36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730375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Haber-Bosch Process (1909)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2214" y="2667000"/>
            <a:ext cx="82345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145 M tons NH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produced/yr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80</a:t>
            </a: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% towards fertilizer, sustains 40% of world’s population </a:t>
            </a:r>
            <a:endParaRPr lang="en-US" sz="1400" b="1" kern="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Conducted between 100-250 atm and 300-450 ˚C 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&gt;</a:t>
            </a: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1% of world’s annual energy 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consumption</a:t>
            </a:r>
            <a:endParaRPr lang="en-US" sz="1400" b="1" kern="0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4080"/>
              </a:buClr>
              <a:buSzPct val="65000"/>
              <a:buFont typeface="Arial" pitchFamily="34" charset="0"/>
              <a:buChar char="•"/>
              <a:defRPr/>
            </a:pPr>
            <a:endParaRPr lang="en-US" sz="1400" b="1" kern="0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Catalyzed by magnetite (Fe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</a:t>
            </a:r>
            <a:r>
              <a:rPr lang="en-US" sz="1400" b="1" kern="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 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fused with 2-4% Al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 2-4% CaO, 0.5-1.2% K</a:t>
            </a:r>
            <a:r>
              <a:rPr lang="en-US" sz="1400" b="1" kern="0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O, 0-1% MgO </a:t>
            </a:r>
          </a:p>
          <a:p>
            <a:pPr algn="ctr">
              <a:spcBef>
                <a:spcPct val="50000"/>
              </a:spcBef>
              <a:buClr>
                <a:srgbClr val="004080"/>
              </a:buClr>
              <a:buSzPct val="65000"/>
              <a:defRPr/>
            </a:pPr>
            <a:r>
              <a:rPr lang="en-US" sz="1400" b="1" kern="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Catalyst reduction affords low-valent Fe sites that achieve N≡N cleavage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686643"/>
              </p:ext>
            </p:extLst>
          </p:nvPr>
        </p:nvGraphicFramePr>
        <p:xfrm>
          <a:off x="4262650" y="1676400"/>
          <a:ext cx="2724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CS ChemDraw Drawing" r:id="rId4" imgW="2724531" imgH="359283" progId="ChemDraw.Document.6.0">
                  <p:embed/>
                </p:oleObj>
              </mc:Choice>
              <mc:Fallback>
                <p:oleObj name="CS ChemDraw Drawing" r:id="rId4" imgW="2724531" imgH="3592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2650" y="1676400"/>
                        <a:ext cx="27241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97707" y="53340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Can Ammonia Synthesis be Conducted Under Mild Conditions Using a Well-Defined Transition Metal Catalyst?</a:t>
            </a:r>
            <a:endParaRPr lang="en-US" sz="1600" b="1" dirty="0">
              <a:solidFill>
                <a:srgbClr val="990033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 Catalysts for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39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20459"/>
              </p:ext>
            </p:extLst>
          </p:nvPr>
        </p:nvGraphicFramePr>
        <p:xfrm>
          <a:off x="5181600" y="3581400"/>
          <a:ext cx="2413452" cy="3084576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10668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C(40)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1.955(5)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C(40)-O(1)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1.182(6)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2.070(4)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2.073(4)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Mo(1)-N(3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2.186(4)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Mo(1)-P(1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2.4303(13)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Mo(1)-P(2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2.4825(13)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1.362(6)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1.402(7)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1.453(7)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1.323(6)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N(1)-Mo(1)-N(3)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147.90(15)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N(2)-Mo(1)-C(40)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174.5(4)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Mo(1)-C(40)-O(1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86.02(11)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P(1)-Mo(1)-P(1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155.46(5)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2396103" cy="309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55446" y="1723817"/>
            <a:ext cx="303615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(</a:t>
            </a:r>
            <a:r>
              <a:rPr lang="en-US" sz="1400" b="1" i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cis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l-GR" sz="1400" b="1" dirty="0" smtClean="0">
                <a:solidFill>
                  <a:srgbClr val="4F5557"/>
                </a:solidFill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κ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,</a:t>
            </a:r>
            <a:r>
              <a:rPr lang="en-US" sz="1400" b="1" i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Ph</a:t>
            </a:r>
            <a:r>
              <a:rPr lang="en-US" sz="10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PPr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PDI)Mo(CO)</a:t>
            </a:r>
            <a:r>
              <a:rPr lang="en-US" sz="1400" b="1" baseline="-25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Formed at Lower Temperatures 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IR (benzene): 1740 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13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 NMR: 272.16 ppm (t, 20 Hz)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34.86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(s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065850"/>
              </p:ext>
            </p:extLst>
          </p:nvPr>
        </p:nvGraphicFramePr>
        <p:xfrm>
          <a:off x="361855" y="1356017"/>
          <a:ext cx="5276945" cy="2135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CS ChemDraw Drawing" r:id="rId5" imgW="7035927" imgH="2847975" progId="ChemDraw.Document.6.0">
                  <p:embed/>
                </p:oleObj>
              </mc:Choice>
              <mc:Fallback>
                <p:oleObj name="CS ChemDraw Drawing" r:id="rId5" imgW="7035927" imgH="28479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855" y="1356017"/>
                        <a:ext cx="5276945" cy="2135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7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of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</a:t>
            </a:r>
            <a:r>
              <a:rPr lang="en-US" sz="2800" baseline="-250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to Methanol?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51324"/>
              </p:ext>
            </p:extLst>
          </p:nvPr>
        </p:nvGraphicFramePr>
        <p:xfrm>
          <a:off x="990600" y="1317403"/>
          <a:ext cx="6956012" cy="195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CS ChemDraw Drawing" r:id="rId4" imgW="9274683" imgH="2604135" progId="ChemDraw.Document.6.0">
                  <p:embed/>
                </p:oleObj>
              </mc:Choice>
              <mc:Fallback>
                <p:oleObj name="CS ChemDraw Drawing" r:id="rId4" imgW="9274683" imgH="2604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317403"/>
                        <a:ext cx="6956012" cy="195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84724"/>
              </p:ext>
            </p:extLst>
          </p:nvPr>
        </p:nvGraphicFramePr>
        <p:xfrm>
          <a:off x="698659" y="3222403"/>
          <a:ext cx="6845141" cy="281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CS ChemDraw Drawing" r:id="rId6" imgW="9126855" imgH="3747135" progId="ChemDraw.Document.6.0">
                  <p:embed/>
                </p:oleObj>
              </mc:Choice>
              <mc:Fallback>
                <p:oleObj name="CS ChemDraw Drawing" r:id="rId6" imgW="9126855" imgH="3747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8659" y="3222403"/>
                        <a:ext cx="6845141" cy="2810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06478"/>
              </p:ext>
            </p:extLst>
          </p:nvPr>
        </p:nvGraphicFramePr>
        <p:xfrm>
          <a:off x="2590800" y="4136803"/>
          <a:ext cx="6035897" cy="203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CS ChemDraw Drawing" r:id="rId8" imgW="8047863" imgH="2713863" progId="ChemDraw.Document.6.0">
                  <p:embed/>
                </p:oleObj>
              </mc:Choice>
              <mc:Fallback>
                <p:oleObj name="CS ChemDraw Drawing" r:id="rId8" imgW="8047863" imgH="27138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0800" y="4136803"/>
                        <a:ext cx="6035897" cy="203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1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 Catalysts for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40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69835"/>
              </p:ext>
            </p:extLst>
          </p:nvPr>
        </p:nvGraphicFramePr>
        <p:xfrm>
          <a:off x="706113" y="1447800"/>
          <a:ext cx="4882610" cy="175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CS ChemDraw Drawing" r:id="rId4" imgW="6510147" imgH="2340483" progId="ChemDraw.Document.6.0">
                  <p:embed/>
                </p:oleObj>
              </mc:Choice>
              <mc:Fallback>
                <p:oleObj name="CS ChemDraw Drawing" r:id="rId4" imgW="6510147" imgH="23404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113" y="1447800"/>
                        <a:ext cx="4882610" cy="175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21446" y="3429000"/>
            <a:ext cx="3036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IR (benzene): 1740 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429000"/>
            <a:ext cx="303615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IR (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KBr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): 1826 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13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 NMR: 214.23 ppm (m)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37.70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(d, 14 Hz),  	37.48 ppm (d,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14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Hz)</a:t>
            </a:r>
          </a:p>
          <a:p>
            <a:pPr>
              <a:spcAft>
                <a:spcPts val="600"/>
              </a:spcAft>
            </a:pP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 Catalysts for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41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393738"/>
              </p:ext>
            </p:extLst>
          </p:nvPr>
        </p:nvGraphicFramePr>
        <p:xfrm>
          <a:off x="706113" y="1447800"/>
          <a:ext cx="4882610" cy="175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CS ChemDraw Drawing" r:id="rId4" imgW="6510147" imgH="2340483" progId="ChemDraw.Document.6.0">
                  <p:embed/>
                </p:oleObj>
              </mc:Choice>
              <mc:Fallback>
                <p:oleObj name="CS ChemDraw Drawing" r:id="rId4" imgW="6510147" imgH="23404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113" y="1447800"/>
                        <a:ext cx="4882610" cy="175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53770"/>
              </p:ext>
            </p:extLst>
          </p:nvPr>
        </p:nvGraphicFramePr>
        <p:xfrm>
          <a:off x="5582913" y="1447800"/>
          <a:ext cx="2797778" cy="17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CS ChemDraw Drawing" r:id="rId6" imgW="3730371" imgH="2325243" progId="ChemDraw.Document.6.0">
                  <p:embed/>
                </p:oleObj>
              </mc:Choice>
              <mc:Fallback>
                <p:oleObj name="CS ChemDraw Drawing" r:id="rId6" imgW="3730371" imgH="23252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2913" y="1447800"/>
                        <a:ext cx="2797778" cy="17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565046" y="3429000"/>
            <a:ext cx="3036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7.90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(s)	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446" y="3429000"/>
            <a:ext cx="3036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IR (benzene): 1740 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9000" y="3429000"/>
            <a:ext cx="303615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IR (</a:t>
            </a:r>
            <a:r>
              <a:rPr lang="en-US" sz="14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KBr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): 1826 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13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 NMR: 214.23 ppm (m)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37.70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(d, 14 Hz),  	37.48 ppm (d,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14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Hz)</a:t>
            </a:r>
          </a:p>
          <a:p>
            <a:pPr>
              <a:spcAft>
                <a:spcPts val="600"/>
              </a:spcAft>
            </a:pP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157286" cy="27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 Catalysts for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42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59490"/>
              </p:ext>
            </p:extLst>
          </p:nvPr>
        </p:nvGraphicFramePr>
        <p:xfrm>
          <a:off x="5791200" y="3810000"/>
          <a:ext cx="2413452" cy="2699004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10668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Mo(1)-I(1)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2.7810(14)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2.036(8)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2.112(7)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Mo(1)-N(3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2.077(7)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Mo(1)-P(1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2.472(3)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Mo(1)-P(2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2.453(3)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1.332(12)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1.442(13)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C(7)-C(8)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1.401(13)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N(3)-C(8)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1.324(11)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N(1)-Mo(1)-N(3)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141.6(3)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N(2)-Mo(1)-I(1)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178.2(2)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P(1)-Mo(1)-P(1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169.30(9)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268772"/>
              </p:ext>
            </p:extLst>
          </p:nvPr>
        </p:nvGraphicFramePr>
        <p:xfrm>
          <a:off x="706438" y="1447800"/>
          <a:ext cx="4881562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CS ChemDraw Drawing" r:id="rId5" imgW="6510147" imgH="2340483" progId="ChemDraw.Document.6.0">
                  <p:embed/>
                </p:oleObj>
              </mc:Choice>
              <mc:Fallback>
                <p:oleObj name="CS ChemDraw Drawing" r:id="rId5" imgW="6510147" imgH="234048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447800"/>
                        <a:ext cx="4881562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321021"/>
              </p:ext>
            </p:extLst>
          </p:nvPr>
        </p:nvGraphicFramePr>
        <p:xfrm>
          <a:off x="5583238" y="1447800"/>
          <a:ext cx="27971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9" name="CS ChemDraw Drawing" r:id="rId7" imgW="3730371" imgH="2325243" progId="ChemDraw.Document.6.0">
                  <p:embed/>
                </p:oleObj>
              </mc:Choice>
              <mc:Fallback>
                <p:oleObj name="CS ChemDraw Drawing" r:id="rId7" imgW="3730371" imgH="232524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1447800"/>
                        <a:ext cx="27971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9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 Catalysts for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43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34822"/>
              </p:ext>
            </p:extLst>
          </p:nvPr>
        </p:nvGraphicFramePr>
        <p:xfrm>
          <a:off x="5410200" y="3834821"/>
          <a:ext cx="2413452" cy="192786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346651"/>
                <a:gridCol w="1066801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Mo(1)-I(1)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2.8992(15)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2.120(7)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Mo(1)-N(2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1.983(9)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Mo(1)-P(1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2.488(2)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N(1)-C(2)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1.304(11)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C(2)-C(3)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1.436(12)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N(1)-Mo(1)-N(1A)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148.4(3)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N(2)-Mo(1)-I(1)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180.0(3)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P(1)-Mo(1)-P(1A)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172.74(11)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54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B310">
                            <a:tint val="66000"/>
                            <a:satMod val="160000"/>
                          </a:srgbClr>
                        </a:gs>
                        <a:gs pos="50000">
                          <a:srgbClr val="FFB310">
                            <a:tint val="44500"/>
                            <a:satMod val="160000"/>
                          </a:srgbClr>
                        </a:gs>
                        <a:gs pos="100000">
                          <a:srgbClr val="FFB31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59804"/>
            <a:ext cx="3632232" cy="248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313074"/>
              </p:ext>
            </p:extLst>
          </p:nvPr>
        </p:nvGraphicFramePr>
        <p:xfrm>
          <a:off x="2136775" y="1450975"/>
          <a:ext cx="464978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CS ChemDraw Drawing" r:id="rId5" imgW="6240399" imgH="2127123" progId="ChemDraw.Document.6.0">
                  <p:embed/>
                </p:oleObj>
              </mc:Choice>
              <mc:Fallback>
                <p:oleObj name="CS ChemDraw Drawing" r:id="rId5" imgW="6240399" imgH="212712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1450975"/>
                        <a:ext cx="4649788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 Catalysts for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44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86056"/>
              </p:ext>
            </p:extLst>
          </p:nvPr>
        </p:nvGraphicFramePr>
        <p:xfrm>
          <a:off x="2136775" y="1450975"/>
          <a:ext cx="464978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CS ChemDraw Drawing" r:id="rId4" imgW="6240399" imgH="2127123" progId="ChemDraw.Document.6.0">
                  <p:embed/>
                </p:oleObj>
              </mc:Choice>
              <mc:Fallback>
                <p:oleObj name="CS ChemDraw Drawing" r:id="rId4" imgW="6240399" imgH="21271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775" y="1450975"/>
                        <a:ext cx="4649788" cy="159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06986"/>
              </p:ext>
            </p:extLst>
          </p:nvPr>
        </p:nvGraphicFramePr>
        <p:xfrm>
          <a:off x="5257800" y="3201988"/>
          <a:ext cx="1535113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CS ChemDraw Drawing" r:id="rId6" imgW="2047875" imgH="3524631" progId="ChemDraw.Document.6.0">
                  <p:embed/>
                </p:oleObj>
              </mc:Choice>
              <mc:Fallback>
                <p:oleObj name="CS ChemDraw Drawing" r:id="rId6" imgW="2047875" imgH="35246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3201988"/>
                        <a:ext cx="1535113" cy="264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648200" y="5889992"/>
            <a:ext cx="30361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IR (benzene): 1994, 1904 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57.20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(d, 96 Hz),  	46.20 ppm (d, 96 Hz)</a:t>
            </a:r>
          </a:p>
        </p:txBody>
      </p:sp>
    </p:spTree>
    <p:extLst>
      <p:ext uri="{BB962C8B-B14F-4D97-AF65-F5344CB8AC3E}">
        <p14:creationId xmlns:p14="http://schemas.microsoft.com/office/powerpoint/2010/main" val="24811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Mo Catalysts for N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Raja Pal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85648"/>
              </p:ext>
            </p:extLst>
          </p:nvPr>
        </p:nvGraphicFramePr>
        <p:xfrm>
          <a:off x="2136775" y="1450975"/>
          <a:ext cx="464978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" name="CS ChemDraw Drawing" r:id="rId4" imgW="6240399" imgH="2127123" progId="ChemDraw.Document.6.0">
                  <p:embed/>
                </p:oleObj>
              </mc:Choice>
              <mc:Fallback>
                <p:oleObj name="CS ChemDraw Drawing" r:id="rId4" imgW="6240399" imgH="21271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775" y="1450975"/>
                        <a:ext cx="4649788" cy="159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18833"/>
              </p:ext>
            </p:extLst>
          </p:nvPr>
        </p:nvGraphicFramePr>
        <p:xfrm>
          <a:off x="5257800" y="3201988"/>
          <a:ext cx="1535113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" name="CS ChemDraw Drawing" r:id="rId6" imgW="2047875" imgH="3524631" progId="ChemDraw.Document.6.0">
                  <p:embed/>
                </p:oleObj>
              </mc:Choice>
              <mc:Fallback>
                <p:oleObj name="CS ChemDraw Drawing" r:id="rId6" imgW="2047875" imgH="35246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3201988"/>
                        <a:ext cx="1535113" cy="264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85187"/>
              </p:ext>
            </p:extLst>
          </p:nvPr>
        </p:nvGraphicFramePr>
        <p:xfrm>
          <a:off x="2133600" y="4093273"/>
          <a:ext cx="2776061" cy="172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3" name="CS ChemDraw Drawing" r:id="rId8" imgW="3701415" imgH="2297811" progId="ChemDraw.Document.6.0">
                  <p:embed/>
                </p:oleObj>
              </mc:Choice>
              <mc:Fallback>
                <p:oleObj name="CS ChemDraw Drawing" r:id="rId8" imgW="3701415" imgH="22978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0" y="4093273"/>
                        <a:ext cx="2776061" cy="1723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48200" y="5889992"/>
            <a:ext cx="30361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IR (benzene): 1994, 1904 cm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57.20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(d, 96 Hz),  	46.20 ppm (d, 96 Hz)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3970" y="5887184"/>
            <a:ext cx="3036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</a:t>
            </a:r>
            <a:r>
              <a:rPr lang="en-US" sz="1400" b="1" baseline="30000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31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NMR: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2.30 </a:t>
            </a:r>
            <a:r>
              <a:rPr lang="en-US" sz="1400" b="1" dirty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ppm </a:t>
            </a:r>
            <a:r>
              <a:rPr lang="en-US" sz="14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(s) 	</a:t>
            </a:r>
            <a:endParaRPr lang="en-US" sz="14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578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Protonation to Form NH</a:t>
            </a:r>
            <a:r>
              <a:rPr lang="en-US" sz="1400" b="1" baseline="-25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Will be Investigated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Take Home Messages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18497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Developed a Highly Active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Catalyst by Modifying Chelate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Denticity</a:t>
            </a:r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83502"/>
              </p:ext>
            </p:extLst>
          </p:nvPr>
        </p:nvGraphicFramePr>
        <p:xfrm>
          <a:off x="762000" y="1632871"/>
          <a:ext cx="4183094" cy="80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CS ChemDraw Drawing" r:id="rId4" imgW="5577459" imgH="1074039" progId="ChemDraw.Document.6.0">
                  <p:embed/>
                </p:oleObj>
              </mc:Choice>
              <mc:Fallback>
                <p:oleObj name="CS ChemDraw Drawing" r:id="rId4" imgW="5577459" imgH="10740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632871"/>
                        <a:ext cx="4183094" cy="80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05400" y="1846481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TOF = 14,850 h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3542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Take Home Messages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18497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Developed a Highly Active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Catalyst by Modifying Chelate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Denticity</a:t>
            </a:r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Radical Chemistry Not Completely Prevented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5285"/>
              </p:ext>
            </p:extLst>
          </p:nvPr>
        </p:nvGraphicFramePr>
        <p:xfrm>
          <a:off x="762000" y="1632871"/>
          <a:ext cx="4183094" cy="80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CS ChemDraw Drawing" r:id="rId4" imgW="5577459" imgH="1074039" progId="ChemDraw.Document.6.0">
                  <p:embed/>
                </p:oleObj>
              </mc:Choice>
              <mc:Fallback>
                <p:oleObj name="CS ChemDraw Drawing" r:id="rId4" imgW="5577459" imgH="10740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632871"/>
                        <a:ext cx="4183094" cy="80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05400" y="1846481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TOF = 14,850 h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endParaRPr lang="en-US" sz="1600" baseline="30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78488"/>
              </p:ext>
            </p:extLst>
          </p:nvPr>
        </p:nvGraphicFramePr>
        <p:xfrm>
          <a:off x="762000" y="3334036"/>
          <a:ext cx="4777454" cy="62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CS ChemDraw Drawing" r:id="rId6" imgW="6369939" imgH="837819" progId="ChemDraw.Document.6.0">
                  <p:embed/>
                </p:oleObj>
              </mc:Choice>
              <mc:Fallback>
                <p:oleObj name="CS ChemDraw Drawing" r:id="rId6" imgW="6369939" imgH="837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3334036"/>
                        <a:ext cx="4777454" cy="628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5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70" y="4304324"/>
            <a:ext cx="2476872" cy="231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Take Home Messages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18497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Developed a Highly Active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Catalyst by Modifying Chelate </a:t>
            </a:r>
            <a:r>
              <a:rPr lang="en-US" sz="1600" b="1" dirty="0" err="1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Denticity</a:t>
            </a:r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Radical Chemistry Not Completely Prevented</a:t>
            </a: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endParaRPr lang="en-US" sz="1600" b="1" dirty="0" smtClean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 Only the Beginning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44975"/>
              </p:ext>
            </p:extLst>
          </p:nvPr>
        </p:nvGraphicFramePr>
        <p:xfrm>
          <a:off x="762000" y="1632871"/>
          <a:ext cx="4183094" cy="80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CS ChemDraw Drawing" r:id="rId5" imgW="5577459" imgH="1074039" progId="ChemDraw.Document.6.0">
                  <p:embed/>
                </p:oleObj>
              </mc:Choice>
              <mc:Fallback>
                <p:oleObj name="CS ChemDraw Drawing" r:id="rId5" imgW="5577459" imgH="10740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632871"/>
                        <a:ext cx="4183094" cy="80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05400" y="1846481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TOF = 14,850 h</a:t>
            </a:r>
            <a:r>
              <a:rPr lang="en-US" sz="1600" b="1" baseline="30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-1</a:t>
            </a:r>
            <a:endParaRPr lang="en-US" sz="1600" baseline="30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457666"/>
              </p:ext>
            </p:extLst>
          </p:nvPr>
        </p:nvGraphicFramePr>
        <p:xfrm>
          <a:off x="762000" y="3334036"/>
          <a:ext cx="4777454" cy="62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CS ChemDraw Drawing" r:id="rId7" imgW="6369939" imgH="837819" progId="ChemDraw.Document.6.0">
                  <p:embed/>
                </p:oleObj>
              </mc:Choice>
              <mc:Fallback>
                <p:oleObj name="CS ChemDraw Drawing" r:id="rId7" imgW="6369939" imgH="837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334036"/>
                        <a:ext cx="4777454" cy="628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5182"/>
            <a:ext cx="2094332" cy="232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Acknowledgements</a:t>
            </a:r>
            <a:endParaRPr lang="en-US" sz="2800" baseline="-25000" dirty="0">
              <a:solidFill>
                <a:srgbClr val="99003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038600" cy="4967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latin typeface="Adobe Fan Heiti Std B" pitchFamily="34" charset="-128"/>
                <a:ea typeface="Adobe Fan Heiti Std B" pitchFamily="34" charset="-128"/>
              </a:rPr>
              <a:t>Arizona State University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- Tufan K. Mukhopadhyay</a:t>
            </a:r>
          </a:p>
          <a:p>
            <a:pPr marL="0" indent="0">
              <a:buNone/>
            </a:pPr>
            <a:r>
              <a:rPr lang="en-US" sz="1600" b="1" dirty="0" smtClean="0">
                <a:latin typeface="Adobe Fan Heiti Std B" pitchFamily="34" charset="-128"/>
                <a:ea typeface="Adobe Fan Heiti Std B" pitchFamily="34" charset="-128"/>
              </a:rPr>
              <a:t>- Raja Pal</a:t>
            </a:r>
          </a:p>
          <a:p>
            <a:pPr marL="0" indent="0">
              <a:buNone/>
            </a:pP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- Hagit Ben-Daat</a:t>
            </a:r>
          </a:p>
          <a:p>
            <a:pPr marL="0" indent="0">
              <a:buNone/>
            </a:pP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- Tyler M. Porter</a:t>
            </a:r>
          </a:p>
          <a:p>
            <a:pPr marL="0" indent="0">
              <a:buNone/>
            </a:pP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- Chandrani Ghosh</a:t>
            </a:r>
          </a:p>
          <a:p>
            <a:pPr marL="0" indent="0">
              <a:buNone/>
            </a:pP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- Christopher L. Rock</a:t>
            </a:r>
          </a:p>
          <a:p>
            <a:pPr marL="0" indent="0">
              <a:buNone/>
            </a:pPr>
            <a:r>
              <a:rPr lang="en-US" sz="1600" b="1" dirty="0" smtClean="0">
                <a:latin typeface="Adobe Fan Heiti Std B" pitchFamily="34" charset="-128"/>
                <a:ea typeface="Adobe Fan Heiti Std B" pitchFamily="34" charset="-128"/>
              </a:rPr>
              <a:t>- Nick MacLean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600" b="1" dirty="0" smtClean="0">
                <a:latin typeface="Adobe Fan Heiti Std B" pitchFamily="34" charset="-128"/>
                <a:ea typeface="Adobe Fan Heiti Std B" pitchFamily="34" charset="-128"/>
              </a:rPr>
              <a:t>- Thomas L. Groy</a:t>
            </a:r>
          </a:p>
          <a:p>
            <a:pPr marL="0" indent="0">
              <a:buNone/>
            </a:pPr>
            <a:r>
              <a:rPr lang="en-US" sz="1600" b="1" dirty="0" smtClean="0">
                <a:latin typeface="Adobe Fan Heiti Std B" pitchFamily="34" charset="-128"/>
                <a:ea typeface="Adobe Fan Heiti Std B" pitchFamily="34" charset="-128"/>
              </a:rPr>
              <a:t>- Marco Flores</a:t>
            </a:r>
          </a:p>
          <a:p>
            <a:pPr marL="0" indent="0">
              <a:buNone/>
            </a:pPr>
            <a:endParaRPr lang="en-US" sz="1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marL="0" lvl="0" indent="0">
              <a:buNone/>
            </a:pPr>
            <a:r>
              <a:rPr lang="en-US" sz="2000" b="1" i="1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Los Alamos National Laboratory</a:t>
            </a:r>
            <a:endParaRPr lang="en-US" sz="2000" b="1" i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lvl="0" indent="0">
              <a:spcBef>
                <a:spcPts val="9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- </a:t>
            </a:r>
            <a:r>
              <a:rPr 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John C. Gordon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lvl="0" indent="0">
              <a:buNone/>
            </a:pPr>
            <a:r>
              <a:rPr lang="en-US" sz="16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- </a:t>
            </a:r>
            <a:r>
              <a:rPr lang="en-US" sz="1600" b="1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Nathan C. </a:t>
            </a:r>
            <a:r>
              <a:rPr lang="en-US" sz="1600" b="1" dirty="0" err="1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Smythe</a:t>
            </a:r>
            <a:endParaRPr lang="en-US" sz="1600" b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sz="19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sz="19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49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3000" y="1447800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Funding</a:t>
            </a:r>
            <a:endParaRPr lang="en-US" sz="2000" b="1" i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7106" name="Picture 2" descr="http://www.mcs.anl.gov/research/projects/mct/DOE_SC_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9" y="2747772"/>
            <a:ext cx="3051890" cy="5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9" y="1981200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9" y="3505200"/>
            <a:ext cx="1725040" cy="81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Reductive CO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Coupling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5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3883223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060562"/>
              </p:ext>
            </p:extLst>
          </p:nvPr>
        </p:nvGraphicFramePr>
        <p:xfrm>
          <a:off x="1066800" y="2123218"/>
          <a:ext cx="7073741" cy="168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CS ChemDraw Drawing" r:id="rId4" imgW="9431655" imgH="2249043" progId="ChemDraw.Document.6.0">
                  <p:embed/>
                </p:oleObj>
              </mc:Choice>
              <mc:Fallback>
                <p:oleObj name="CS ChemDraw Drawing" r:id="rId4" imgW="9431655" imgH="2249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123218"/>
                        <a:ext cx="7073741" cy="1686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pPr/>
              <a:t>50</a:t>
            </a:fld>
            <a:endParaRPr lang="en-US" i="1" dirty="0">
              <a:solidFill>
                <a:srgbClr val="4F5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Reductive CO</a:t>
            </a:r>
            <a:r>
              <a:rPr lang="en-US" sz="2800" baseline="-250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2 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Coupling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6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43428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No evidence for catalytic CO</a:t>
            </a:r>
            <a:r>
              <a:rPr lang="en-US" sz="1600" b="1" baseline="-25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reduction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6600" y="3883223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70180"/>
              </p:ext>
            </p:extLst>
          </p:nvPr>
        </p:nvGraphicFramePr>
        <p:xfrm>
          <a:off x="1066800" y="2123218"/>
          <a:ext cx="7073741" cy="168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CS ChemDraw Drawing" r:id="rId4" imgW="9431655" imgH="2249043" progId="ChemDraw.Document.6.0">
                  <p:embed/>
                </p:oleObj>
              </mc:Choice>
              <mc:Fallback>
                <p:oleObj name="CS ChemDraw Drawing" r:id="rId4" imgW="9431655" imgH="2249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123218"/>
                        <a:ext cx="7073741" cy="1686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78126"/>
              </p:ext>
            </p:extLst>
          </p:nvPr>
        </p:nvGraphicFramePr>
        <p:xfrm>
          <a:off x="2341578" y="3810000"/>
          <a:ext cx="3775043" cy="126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CS ChemDraw Drawing" r:id="rId6" imgW="5033391" imgH="1692783" progId="ChemDraw.Document.6.0">
                  <p:embed/>
                </p:oleObj>
              </mc:Choice>
              <mc:Fallback>
                <p:oleObj name="CS ChemDraw Drawing" r:id="rId6" imgW="5033391" imgH="1692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1578" y="3810000"/>
                        <a:ext cx="3775043" cy="126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Oxidation of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Precursors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7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776809"/>
              </p:ext>
            </p:extLst>
          </p:nvPr>
        </p:nvGraphicFramePr>
        <p:xfrm>
          <a:off x="838200" y="1447800"/>
          <a:ext cx="6892004" cy="152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CS ChemDraw Drawing" r:id="rId4" imgW="9189339" imgH="2029587" progId="ChemDraw.Document.6.0">
                  <p:embed/>
                </p:oleObj>
              </mc:Choice>
              <mc:Fallback>
                <p:oleObj name="CS ChemDraw Drawing" r:id="rId4" imgW="9189339" imgH="20295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447800"/>
                        <a:ext cx="6892004" cy="152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086600" y="2892623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Oxidation of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Precursors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8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49579"/>
              </p:ext>
            </p:extLst>
          </p:nvPr>
        </p:nvGraphicFramePr>
        <p:xfrm>
          <a:off x="838200" y="1447800"/>
          <a:ext cx="6892004" cy="152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CS ChemDraw Drawing" r:id="rId4" imgW="9189339" imgH="2029587" progId="ChemDraw.Document.6.0">
                  <p:embed/>
                </p:oleObj>
              </mc:Choice>
              <mc:Fallback>
                <p:oleObj name="CS ChemDraw Drawing" r:id="rId4" imgW="9189339" imgH="20295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447800"/>
                        <a:ext cx="6892004" cy="152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80678"/>
              </p:ext>
            </p:extLst>
          </p:nvPr>
        </p:nvGraphicFramePr>
        <p:xfrm>
          <a:off x="838201" y="3505200"/>
          <a:ext cx="7121747" cy="152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name="CS ChemDraw Drawing" r:id="rId6" imgW="9495663" imgH="2038731" progId="ChemDraw.Document.6.0">
                  <p:embed/>
                </p:oleObj>
              </mc:Choice>
              <mc:Fallback>
                <p:oleObj name="CS ChemDraw Drawing" r:id="rId6" imgW="9495663" imgH="2038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1" y="3505200"/>
                        <a:ext cx="7121747" cy="1529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086600" y="2892623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4800600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Oxidation of </a:t>
            </a:r>
            <a:r>
              <a:rPr lang="en-US" sz="2800" dirty="0" err="1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Mn</a:t>
            </a:r>
            <a:r>
              <a:rPr lang="en-US" sz="2800" dirty="0" smtClean="0">
                <a:solidFill>
                  <a:srgbClr val="990033"/>
                </a:solidFill>
                <a:latin typeface="Adobe Heiti Std R" pitchFamily="34" charset="-128"/>
                <a:ea typeface="Adobe Heiti Std R" pitchFamily="34" charset="-128"/>
              </a:rPr>
              <a:t> Precursors</a:t>
            </a:r>
            <a:endParaRPr lang="en-US" sz="2800" dirty="0">
              <a:solidFill>
                <a:srgbClr val="990033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6262992"/>
            <a:ext cx="1219200" cy="51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296"/>
            <a:ext cx="213360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4F5557"/>
                </a:solidFill>
              </a:rPr>
              <a:t>Slide </a:t>
            </a:r>
            <a:fld id="{14601358-6649-46C6-A736-51439FBE7D9E}" type="slidenum">
              <a:rPr lang="en-US" i="1" smtClean="0">
                <a:solidFill>
                  <a:srgbClr val="4F5557"/>
                </a:solidFill>
              </a:rPr>
              <a:t>9</a:t>
            </a:fld>
            <a:endParaRPr lang="en-US" i="1" dirty="0">
              <a:solidFill>
                <a:srgbClr val="4F555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31750">
            <a:solidFill>
              <a:srgbClr val="FFB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2490" y="6353119"/>
            <a:ext cx="227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F5557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Tufan Mukhopadhyay</a:t>
            </a:r>
            <a:endParaRPr lang="en-US" sz="1600" b="1" dirty="0">
              <a:solidFill>
                <a:srgbClr val="4F5557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054652"/>
              </p:ext>
            </p:extLst>
          </p:nvPr>
        </p:nvGraphicFramePr>
        <p:xfrm>
          <a:off x="838200" y="1447800"/>
          <a:ext cx="6892004" cy="152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CS ChemDraw Drawing" r:id="rId4" imgW="9189339" imgH="2029587" progId="ChemDraw.Document.6.0">
                  <p:embed/>
                </p:oleObj>
              </mc:Choice>
              <mc:Fallback>
                <p:oleObj name="CS ChemDraw Drawing" r:id="rId4" imgW="9189339" imgH="20295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447800"/>
                        <a:ext cx="6892004" cy="152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26571"/>
              </p:ext>
            </p:extLst>
          </p:nvPr>
        </p:nvGraphicFramePr>
        <p:xfrm>
          <a:off x="838201" y="3505200"/>
          <a:ext cx="7121747" cy="152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7" name="CS ChemDraw Drawing" r:id="rId6" imgW="9495663" imgH="2038731" progId="ChemDraw.Document.6.0">
                  <p:embed/>
                </p:oleObj>
              </mc:Choice>
              <mc:Fallback>
                <p:oleObj name="CS ChemDraw Drawing" r:id="rId6" imgW="9495663" imgH="2038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1" y="3505200"/>
                        <a:ext cx="7121747" cy="1529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71600" y="5434280"/>
            <a:ext cx="753291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Will Oxidized Complexes Perform as Water Oxidation Catalysts?</a:t>
            </a:r>
          </a:p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Currently Working to Prepare Neutral and Cationic 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Mn</a:t>
            </a:r>
            <a:r>
              <a:rPr lang="en-US" sz="1600" b="1" baseline="-25000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x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n-US" sz="1600" b="1" dirty="0" err="1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OAc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)</a:t>
            </a:r>
            <a:r>
              <a:rPr lang="en-US" sz="1600" b="1" baseline="-25000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y</a:t>
            </a:r>
            <a:r>
              <a:rPr lang="en-US" sz="1600" b="1" dirty="0" smtClean="0">
                <a:solidFill>
                  <a:srgbClr val="990033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Complexes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86600" y="2892623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4800600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Bright Blue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2719</Words>
  <Application>Microsoft Office PowerPoint</Application>
  <PresentationFormat>On-screen Show (4:3)</PresentationFormat>
  <Paragraphs>714</Paragraphs>
  <Slides>50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CS ChemDraw Drawing</vt:lpstr>
      <vt:lpstr>Outline</vt:lpstr>
      <vt:lpstr>Reduction of CO2 to Methanol?</vt:lpstr>
      <vt:lpstr>Reduction of CO2 to Methanol?</vt:lpstr>
      <vt:lpstr>Reduction of CO2 to Methanol?</vt:lpstr>
      <vt:lpstr>Reductive CO2 Coupling</vt:lpstr>
      <vt:lpstr>Reductive CO2 Coupling</vt:lpstr>
      <vt:lpstr>Oxidation of Mn Precursors</vt:lpstr>
      <vt:lpstr>Oxidation of Mn Precursors</vt:lpstr>
      <vt:lpstr>Oxidation of Mn Precursors</vt:lpstr>
      <vt:lpstr>How About Iron?</vt:lpstr>
      <vt:lpstr>How About Iron?</vt:lpstr>
      <vt:lpstr>H+ Reduction Catalyst?</vt:lpstr>
      <vt:lpstr>H+ Reduction Catalyst?</vt:lpstr>
      <vt:lpstr>An Iron Hydrosilylation Precatalyst</vt:lpstr>
      <vt:lpstr>(PyEtPDI)Fe Mediated Ketone Hydrosilylation</vt:lpstr>
      <vt:lpstr>(PyEtPDI)Fe Mediated Alkyne Hydrosilylation</vt:lpstr>
      <vt:lpstr>Moving Across the First Row  Co</vt:lpstr>
      <vt:lpstr>Moving Across the First Row  Co</vt:lpstr>
      <vt:lpstr>Confirming Chemical Chelate Activity</vt:lpstr>
      <vt:lpstr>Hydrosilylation Activity</vt:lpstr>
      <vt:lpstr>A Second Ligand Framework</vt:lpstr>
      <vt:lpstr>A Second Ligand Framework</vt:lpstr>
      <vt:lpstr>Continuing with Cobalt </vt:lpstr>
      <vt:lpstr>Catalytic Activity</vt:lpstr>
      <vt:lpstr>Moving Across the First Row  Ni</vt:lpstr>
      <vt:lpstr>Bis(ligand)Ni Complexes</vt:lpstr>
      <vt:lpstr>Bis(ligand)Ni Complexes</vt:lpstr>
      <vt:lpstr>(κ4-DI)Ni Complex Preparation</vt:lpstr>
      <vt:lpstr>(κ4-DI)Ni Complex Preparation</vt:lpstr>
      <vt:lpstr>(κ4-DI)Ni Structural Parameters</vt:lpstr>
      <vt:lpstr>(κ4-DI)Ni Structural Parameters</vt:lpstr>
      <vt:lpstr>DFT Analysis of (Ph2PPrDI)Ni</vt:lpstr>
      <vt:lpstr>DFT Analysis of (Ph2PPrDI)Ni</vt:lpstr>
      <vt:lpstr>DFT Analysis of (Ph2PEtDI)Ni</vt:lpstr>
      <vt:lpstr>DFT Analysis of (Ph2PEtDI)Ni</vt:lpstr>
      <vt:lpstr>(κ4-DI)Ni Catalytic Activity</vt:lpstr>
      <vt:lpstr>N2 Reduction </vt:lpstr>
      <vt:lpstr>N2 Reduction </vt:lpstr>
      <vt:lpstr>Mo Catalysts for N2 Reduction </vt:lpstr>
      <vt:lpstr>Mo Catalysts for N2 Reduction </vt:lpstr>
      <vt:lpstr>Mo Catalysts for N2 Reduction </vt:lpstr>
      <vt:lpstr>Mo Catalysts for N2 Reduction </vt:lpstr>
      <vt:lpstr>Mo Catalysts for N2 Reduction </vt:lpstr>
      <vt:lpstr>Mo Catalysts for N2 Reduction </vt:lpstr>
      <vt:lpstr>Mo Catalysts for N2 Reduction </vt:lpstr>
      <vt:lpstr>Take Home Messages</vt:lpstr>
      <vt:lpstr>Take Home Messages</vt:lpstr>
      <vt:lpstr>Take Home Messages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Reduction of CO2 to Methanol?</dc:title>
  <dc:creator>Ryan Trovitch</dc:creator>
  <cp:lastModifiedBy>Ryan Trovitch</cp:lastModifiedBy>
  <cp:revision>29</cp:revision>
  <dcterms:created xsi:type="dcterms:W3CDTF">2013-09-30T20:35:57Z</dcterms:created>
  <dcterms:modified xsi:type="dcterms:W3CDTF">2013-10-04T01:53:37Z</dcterms:modified>
</cp:coreProperties>
</file>