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94" r:id="rId3"/>
    <p:sldId id="259" r:id="rId4"/>
    <p:sldId id="260" r:id="rId5"/>
    <p:sldId id="280" r:id="rId6"/>
    <p:sldId id="263" r:id="rId7"/>
    <p:sldId id="264" r:id="rId8"/>
    <p:sldId id="270" r:id="rId9"/>
    <p:sldId id="295" r:id="rId10"/>
    <p:sldId id="271" r:id="rId11"/>
    <p:sldId id="297" r:id="rId12"/>
    <p:sldId id="286" r:id="rId13"/>
    <p:sldId id="296" r:id="rId14"/>
    <p:sldId id="281" r:id="rId15"/>
    <p:sldId id="287" r:id="rId16"/>
    <p:sldId id="289" r:id="rId17"/>
    <p:sldId id="290" r:id="rId18"/>
    <p:sldId id="291" r:id="rId19"/>
    <p:sldId id="292" r:id="rId20"/>
    <p:sldId id="293" r:id="rId21"/>
    <p:sldId id="288" r:id="rId22"/>
    <p:sldId id="285" r:id="rId23"/>
    <p:sldId id="284" r:id="rId24"/>
    <p:sldId id="282" r:id="rId25"/>
    <p:sldId id="283" r:id="rId26"/>
    <p:sldId id="299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0B3B8-45BA-41A1-856D-B831B042B2EE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0E34-D5F8-4518-94F2-8D6B1D78B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furnace.org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furnace.org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2802-DF8D-480E-8873-DA2FD693A7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2802-DF8D-480E-8873-DA2FD693A7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First state-wide collaboration around tech transfer (3 state universities, one private hospital group)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Create New startups to commercialize technologies from Arizona universities and research institutions (207 patents available </a:t>
            </a:r>
            <a:r>
              <a:rPr lang="en-IE" dirty="0" smtClean="0">
                <a:solidFill>
                  <a:srgbClr val="000000"/>
                </a:solidFill>
              </a:rPr>
              <a:t>on Furnace website) </a:t>
            </a:r>
            <a:r>
              <a:rPr lang="en-IE" dirty="0" smtClean="0">
                <a:solidFill>
                  <a:srgbClr val="000000"/>
                </a:solidFill>
                <a:hlinkClick r:id="rId3"/>
              </a:rPr>
              <a:t>www.azfurnace.org</a:t>
            </a:r>
            <a:endParaRPr lang="en-IE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0000"/>
                </a:solidFill>
              </a:rPr>
              <a:t>Tied </a:t>
            </a:r>
            <a:r>
              <a:rPr lang="en-IE" dirty="0">
                <a:solidFill>
                  <a:srgbClr val="000000"/>
                </a:solidFill>
              </a:rPr>
              <a:t>with an accelerator program of 6 months (Phoenix, Tucson, Flagstaff) and grants of $25K from state org’s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22 startup teams through to final pitching on 5</a:t>
            </a:r>
            <a:r>
              <a:rPr lang="en-IE" baseline="30000" dirty="0">
                <a:solidFill>
                  <a:srgbClr val="000000"/>
                </a:solidFill>
              </a:rPr>
              <a:t>th</a:t>
            </a:r>
            <a:r>
              <a:rPr lang="en-IE" dirty="0">
                <a:solidFill>
                  <a:srgbClr val="000000"/>
                </a:solidFill>
              </a:rPr>
              <a:t> of Nov, </a:t>
            </a:r>
            <a:r>
              <a:rPr lang="en-IE" dirty="0" smtClean="0">
                <a:solidFill>
                  <a:srgbClr val="000000"/>
                </a:solidFill>
              </a:rPr>
              <a:t>10 successful </a:t>
            </a:r>
            <a:r>
              <a:rPr lang="en-IE" dirty="0">
                <a:solidFill>
                  <a:srgbClr val="000000"/>
                </a:solidFill>
              </a:rPr>
              <a:t>teams announced 16</a:t>
            </a:r>
            <a:r>
              <a:rPr lang="en-IE" baseline="30000" dirty="0">
                <a:solidFill>
                  <a:srgbClr val="000000"/>
                </a:solidFill>
              </a:rPr>
              <a:t>th</a:t>
            </a:r>
            <a:r>
              <a:rPr lang="en-IE" dirty="0">
                <a:solidFill>
                  <a:srgbClr val="000000"/>
                </a:solidFill>
              </a:rPr>
              <a:t> Nov.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Because Furnace startups are tech transfer related, need more specific mentors with energy, medical device, hardware backgrounds </a:t>
            </a:r>
            <a:endParaRPr lang="en-IE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0000"/>
                </a:solidFill>
              </a:rPr>
              <a:t>Received EDA grant to support it </a:t>
            </a:r>
            <a:endParaRPr lang="en-IE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2802-DF8D-480E-8873-DA2FD693A7C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First state-wide collaboration around tech transfer (3 state universities, one private hospital group)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Create New startups to commercialize technologies from Arizona universities and research institutions (207 patents available </a:t>
            </a:r>
            <a:r>
              <a:rPr lang="en-IE" dirty="0" smtClean="0">
                <a:solidFill>
                  <a:srgbClr val="000000"/>
                </a:solidFill>
              </a:rPr>
              <a:t>on Furnace website) </a:t>
            </a:r>
            <a:r>
              <a:rPr lang="en-IE" dirty="0" smtClean="0">
                <a:solidFill>
                  <a:srgbClr val="000000"/>
                </a:solidFill>
                <a:hlinkClick r:id="rId3"/>
              </a:rPr>
              <a:t>www.azfurnace.org</a:t>
            </a:r>
            <a:endParaRPr lang="en-IE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0000"/>
                </a:solidFill>
              </a:rPr>
              <a:t>Tied </a:t>
            </a:r>
            <a:r>
              <a:rPr lang="en-IE" dirty="0">
                <a:solidFill>
                  <a:srgbClr val="000000"/>
                </a:solidFill>
              </a:rPr>
              <a:t>with an accelerator program of 6 months (Phoenix, Tucson, Flagstaff) and grants of $25K from state org’s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22 startup teams through to final pitching on 5</a:t>
            </a:r>
            <a:r>
              <a:rPr lang="en-IE" baseline="30000" dirty="0">
                <a:solidFill>
                  <a:srgbClr val="000000"/>
                </a:solidFill>
              </a:rPr>
              <a:t>th</a:t>
            </a:r>
            <a:r>
              <a:rPr lang="en-IE" dirty="0">
                <a:solidFill>
                  <a:srgbClr val="000000"/>
                </a:solidFill>
              </a:rPr>
              <a:t> of Nov, </a:t>
            </a:r>
            <a:r>
              <a:rPr lang="en-IE" dirty="0" smtClean="0">
                <a:solidFill>
                  <a:srgbClr val="000000"/>
                </a:solidFill>
              </a:rPr>
              <a:t>10 successful </a:t>
            </a:r>
            <a:r>
              <a:rPr lang="en-IE" dirty="0">
                <a:solidFill>
                  <a:srgbClr val="000000"/>
                </a:solidFill>
              </a:rPr>
              <a:t>teams announced 16</a:t>
            </a:r>
            <a:r>
              <a:rPr lang="en-IE" baseline="30000" dirty="0">
                <a:solidFill>
                  <a:srgbClr val="000000"/>
                </a:solidFill>
              </a:rPr>
              <a:t>th</a:t>
            </a:r>
            <a:r>
              <a:rPr lang="en-IE" dirty="0">
                <a:solidFill>
                  <a:srgbClr val="000000"/>
                </a:solidFill>
              </a:rPr>
              <a:t> Nov.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>
                <a:solidFill>
                  <a:srgbClr val="000000"/>
                </a:solidFill>
              </a:rPr>
              <a:t>Because Furnace startups are tech transfer related, need more specific mentors with energy, medical device, hardware backgrounds </a:t>
            </a:r>
            <a:endParaRPr lang="en-IE" dirty="0" smtClean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dirty="0" smtClean="0">
                <a:solidFill>
                  <a:srgbClr val="000000"/>
                </a:solidFill>
              </a:rPr>
              <a:t>Received EDA grant to support it </a:t>
            </a:r>
            <a:endParaRPr lang="en-IE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2802-DF8D-480E-8873-DA2FD693A7C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8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5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9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7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8F299C-1401-994E-9958-F9962511A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2C76-387B-A84E-83EB-AEF2A88098C5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EIG_Logo2013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5" y="6164986"/>
            <a:ext cx="2205262" cy="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10633" y="2637370"/>
            <a:ext cx="7133938" cy="149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latin typeface="Helvetica Neue"/>
                <a:cs typeface="Helvetica Neue"/>
              </a:rPr>
              <a:t>Furnace Technology Transfer Accelerator </a:t>
            </a:r>
            <a:endParaRPr lang="en-US" sz="4000" b="1" dirty="0">
              <a:latin typeface="Helvetica Neue"/>
              <a:cs typeface="Helvetica Neue"/>
            </a:endParaRPr>
          </a:p>
        </p:txBody>
      </p:sp>
      <p:pic>
        <p:nvPicPr>
          <p:cNvPr id="7" name="Picture 6" descr="EIG_Logo201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5" y="6164986"/>
            <a:ext cx="2205262" cy="5674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0633" y="2383927"/>
            <a:ext cx="3276349" cy="253444"/>
          </a:xfrm>
          <a:prstGeom prst="rect">
            <a:avLst/>
          </a:prstGeom>
          <a:solidFill>
            <a:srgbClr val="FFB31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0633" y="4047580"/>
            <a:ext cx="695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					By: 	Gordon McConnell</a:t>
            </a:r>
          </a:p>
          <a:p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dirty="0" smtClean="0">
                <a:solidFill>
                  <a:srgbClr val="990033"/>
                </a:solidFill>
              </a:rPr>
              <a:t>					Assistant Vice-President </a:t>
            </a:r>
          </a:p>
          <a:p>
            <a:r>
              <a:rPr lang="en-US" dirty="0">
                <a:solidFill>
                  <a:srgbClr val="990033"/>
                </a:solidFill>
              </a:rPr>
              <a:t>	</a:t>
            </a:r>
            <a:r>
              <a:rPr lang="en-US" dirty="0" smtClean="0">
                <a:solidFill>
                  <a:srgbClr val="990033"/>
                </a:solidFill>
              </a:rPr>
              <a:t>					Entrepreneurship and Innovation 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0633" y="2225945"/>
            <a:ext cx="7772400" cy="560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  <a:cs typeface="Helvetica Neue"/>
              </a:rPr>
              <a:t>Entrepreneurship &amp; Innovation Group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426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67" y="123825"/>
            <a:ext cx="9033933" cy="561975"/>
          </a:xfrm>
        </p:spPr>
        <p:txBody>
          <a:bodyPr>
            <a:normAutofit/>
          </a:bodyPr>
          <a:lstStyle/>
          <a:p>
            <a:r>
              <a:rPr lang="en-GB" sz="2400" i="1" dirty="0" smtClean="0"/>
              <a:t>The Problem with Technology Transfer</a:t>
            </a:r>
            <a:endParaRPr lang="en-GB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7266" y="715863"/>
            <a:ext cx="817633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All research institutions have the same issue: majority of their patents are never used (95%)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Yet these patents were created via a huge investment in research spending (often publically funded)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Coupled with the cost of the patenting process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Technology Transfer Offices tend to be small; concentrate on licensing to large companies </a:t>
            </a: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In particular there is a lack of engagement with internal and external entrepreneurs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/>
              <a:t>TTO operations generally don’t have the means or ability to successfully ‘mass market’ to different groups e.g. corporates, small business, entrepreneurs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sz="2000" dirty="0"/>
          </a:p>
          <a:p>
            <a:pPr marL="171450" indent="-171450"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101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3825"/>
            <a:ext cx="9033933" cy="561975"/>
          </a:xfrm>
        </p:spPr>
        <p:txBody>
          <a:bodyPr>
            <a:normAutofit fontScale="90000"/>
          </a:bodyPr>
          <a:lstStyle/>
          <a:p>
            <a:r>
              <a:rPr lang="en-IE" sz="2400" i="1" dirty="0" smtClean="0"/>
              <a:t>Furnace Technology Transfer Accelerator – first in the world</a:t>
            </a:r>
            <a:br>
              <a:rPr lang="en-IE" sz="2400" i="1" dirty="0" smtClean="0"/>
            </a:br>
            <a:endParaRPr lang="en-GB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6431" y="627083"/>
            <a:ext cx="87356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Furnace is a methodology and system to support existing technology transfer objectives and operations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It is in part designed to solve the issue of organizations that have unused but commercially viable technologies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It is a tested methodology that enables clusters of research institutions to target their intellectual property to different target groups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It was first tested in Arizona, and will be adapted for use by clusters of research partners in Southern California and Texas in early 2014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Interest in Furnace has come in from around the world including Mexico, Canada and China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2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229"/>
            <a:ext cx="8229600" cy="586496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Furnace: a flexible system to drive tech transfer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896645"/>
            <a:ext cx="8815526" cy="526445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Furnace methodology is designed to be a flexible system </a:t>
            </a:r>
          </a:p>
          <a:p>
            <a:endParaRPr lang="en-US" dirty="0" smtClean="0"/>
          </a:p>
          <a:p>
            <a:r>
              <a:rPr lang="en-US" dirty="0" smtClean="0"/>
              <a:t>Objective is to ‘push’ intellectual property out of research institutions and into the marketplace</a:t>
            </a:r>
          </a:p>
          <a:p>
            <a:endParaRPr lang="en-US" dirty="0" smtClean="0"/>
          </a:p>
          <a:p>
            <a:r>
              <a:rPr lang="en-US" dirty="0" smtClean="0"/>
              <a:t>It can be set-up to create new startups based on this IP</a:t>
            </a:r>
          </a:p>
          <a:p>
            <a:endParaRPr lang="en-US" dirty="0" smtClean="0"/>
          </a:p>
          <a:p>
            <a:r>
              <a:rPr lang="en-US" dirty="0" smtClean="0"/>
              <a:t>Or it could be used to support TTO’s in pushing technologies for licensing to large or small companies </a:t>
            </a:r>
          </a:p>
          <a:p>
            <a:endParaRPr lang="en-US" dirty="0" smtClean="0"/>
          </a:p>
          <a:p>
            <a:r>
              <a:rPr lang="en-US" dirty="0" smtClean="0"/>
              <a:t>This would be in particular where TTO activities are in the early stages in the research partners</a:t>
            </a:r>
          </a:p>
          <a:p>
            <a:endParaRPr lang="en-US" dirty="0" smtClean="0"/>
          </a:p>
          <a:p>
            <a:r>
              <a:rPr lang="en-US" dirty="0" smtClean="0"/>
              <a:t>The objectives are set by the cluster of partners involved in the Furnace in any given region</a:t>
            </a:r>
          </a:p>
          <a:p>
            <a:endParaRPr lang="en-US" dirty="0" smtClean="0"/>
          </a:p>
          <a:p>
            <a:r>
              <a:rPr lang="en-US" dirty="0" smtClean="0"/>
              <a:t>Creating new startups is the number one interest in terms of other Furnace locations objectives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0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106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Starts with Objectives of the TTO’s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57" y="818965"/>
            <a:ext cx="8229600" cy="52977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the heart of Furnace is the technology transfer offices of the research partners</a:t>
            </a:r>
          </a:p>
          <a:p>
            <a:endParaRPr lang="en-US" dirty="0" smtClean="0"/>
          </a:p>
          <a:p>
            <a:r>
              <a:rPr lang="en-US" dirty="0" smtClean="0"/>
              <a:t>The cluster of partners who participate via their intellectual property need to be clear on their objectives:</a:t>
            </a:r>
          </a:p>
          <a:p>
            <a:pPr lvl="1"/>
            <a:r>
              <a:rPr lang="en-US" dirty="0" smtClean="0"/>
              <a:t>Do they want to increase the number of new startups?</a:t>
            </a:r>
          </a:p>
          <a:p>
            <a:pPr lvl="1"/>
            <a:r>
              <a:rPr lang="en-US" dirty="0" smtClean="0"/>
              <a:t>Do they want to drive faculty-led startups?</a:t>
            </a:r>
          </a:p>
          <a:p>
            <a:pPr lvl="1"/>
            <a:r>
              <a:rPr lang="en-US" dirty="0" smtClean="0"/>
              <a:t>Do they want to promote their technologies to external commercial organizations?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Once the objectives have been clarified then the Furnace methodology can be applied that situation </a:t>
            </a:r>
          </a:p>
          <a:p>
            <a:endParaRPr lang="en-US" dirty="0" smtClean="0"/>
          </a:p>
          <a:p>
            <a:r>
              <a:rPr lang="en-US" dirty="0" smtClean="0"/>
              <a:t>Furnace Arizona also had the effect of increasing invention disclosures from faculty as a by-product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9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Furnace System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2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834"/>
            <a:ext cx="8229600" cy="471086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Furnace Structure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09" y="772357"/>
            <a:ext cx="8735627" cy="54952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Furnace is managed by the ASU EIG as a key initiative </a:t>
            </a:r>
          </a:p>
          <a:p>
            <a:r>
              <a:rPr lang="en-US" dirty="0" smtClean="0"/>
              <a:t>EIG created the methodology in early 2012</a:t>
            </a:r>
          </a:p>
          <a:p>
            <a:endParaRPr lang="en-US" dirty="0" smtClean="0"/>
          </a:p>
          <a:p>
            <a:r>
              <a:rPr lang="en-US" dirty="0" smtClean="0"/>
              <a:t>It combines the five key elements: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Partnership amongst a group of research institutions &amp; Furnace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Application of the Furnace methodology to the IP portfolio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An offline/online marketing campaign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 competition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Startup Acceleration for the cohort of winning startups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Funding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 pilot was run in Arizona with three universities and one private hospital group</a:t>
            </a:r>
          </a:p>
          <a:p>
            <a:r>
              <a:rPr lang="en-US" dirty="0" smtClean="0"/>
              <a:t>Furnace 2.0 is being run in 2013/14 with the Mayo Clinic joining as an additional research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1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12"/>
            <a:ext cx="8229600" cy="542108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1. Partnerships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923284"/>
            <a:ext cx="8859915" cy="526445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Needs a cluster of research organizations that have a patent portfolio </a:t>
            </a:r>
          </a:p>
          <a:p>
            <a:r>
              <a:rPr lang="en-US" dirty="0" smtClean="0"/>
              <a:t>Should be in a relatively close proximity to each other </a:t>
            </a:r>
          </a:p>
          <a:p>
            <a:r>
              <a:rPr lang="en-US" dirty="0" smtClean="0"/>
              <a:t>Organizations could be public or private or both</a:t>
            </a:r>
          </a:p>
          <a:p>
            <a:r>
              <a:rPr lang="en-US" dirty="0" smtClean="0"/>
              <a:t>These entities could be:</a:t>
            </a:r>
          </a:p>
          <a:p>
            <a:pPr lvl="1"/>
            <a:r>
              <a:rPr lang="en-US" dirty="0" smtClean="0"/>
              <a:t> Public or private universities</a:t>
            </a:r>
          </a:p>
          <a:p>
            <a:pPr lvl="1"/>
            <a:r>
              <a:rPr lang="en-US" dirty="0" smtClean="0"/>
              <a:t>Research institutions or Hospitals</a:t>
            </a:r>
          </a:p>
          <a:p>
            <a:pPr lvl="1"/>
            <a:r>
              <a:rPr lang="en-US" dirty="0" smtClean="0"/>
              <a:t>Government research institutions</a:t>
            </a:r>
          </a:p>
          <a:p>
            <a:pPr lvl="1"/>
            <a:r>
              <a:rPr lang="en-US" dirty="0" smtClean="0"/>
              <a:t>Private companies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Partners must agree to:</a:t>
            </a:r>
          </a:p>
          <a:p>
            <a:pPr lvl="1"/>
            <a:r>
              <a:rPr lang="en-US" dirty="0" smtClean="0"/>
              <a:t>Share their unencumbered patent portfolios with the Furnace team</a:t>
            </a:r>
          </a:p>
          <a:p>
            <a:pPr lvl="1"/>
            <a:r>
              <a:rPr lang="en-US" dirty="0" smtClean="0"/>
              <a:t>Must ensure there are no background issues with these technologies</a:t>
            </a:r>
          </a:p>
          <a:p>
            <a:pPr lvl="1"/>
            <a:r>
              <a:rPr lang="en-US" dirty="0" smtClean="0"/>
              <a:t>Must agree to the triage/translation process</a:t>
            </a:r>
          </a:p>
          <a:p>
            <a:pPr lvl="1"/>
            <a:r>
              <a:rPr lang="en-US" dirty="0" smtClean="0"/>
              <a:t>Must commit to a fast licensing process at the end of the competition process</a:t>
            </a:r>
          </a:p>
          <a:p>
            <a:pPr lvl="1"/>
            <a:r>
              <a:rPr lang="en-US" dirty="0" smtClean="0"/>
              <a:t>Must commit to any payments or royalties will be downstream, based on revenue milestones</a:t>
            </a:r>
          </a:p>
          <a:p>
            <a:pPr lvl="1"/>
            <a:r>
              <a:rPr lang="en-US" dirty="0" smtClean="0"/>
              <a:t>Must commit to not taking more than a single digit equity if the outcome is a new startup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12"/>
            <a:ext cx="8229600" cy="542108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2. Furnace Methodology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932162"/>
            <a:ext cx="8859915" cy="52644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Furnace methodology was developed by the ASU EIG </a:t>
            </a:r>
          </a:p>
          <a:p>
            <a:r>
              <a:rPr lang="en-US" dirty="0" smtClean="0"/>
              <a:t>The Furnace ‘Playbook’ is the intellectual property of ASU</a:t>
            </a:r>
          </a:p>
          <a:p>
            <a:r>
              <a:rPr lang="en-US" dirty="0" smtClean="0"/>
              <a:t>It involves:</a:t>
            </a:r>
          </a:p>
          <a:p>
            <a:pPr lvl="1"/>
            <a:r>
              <a:rPr lang="en-US" dirty="0" smtClean="0"/>
              <a:t>Triage: the process of deciding what technologies are viable in the commercial world </a:t>
            </a:r>
          </a:p>
          <a:p>
            <a:pPr lvl="1"/>
            <a:r>
              <a:rPr lang="en-US" dirty="0" smtClean="0"/>
              <a:t>Translation: making these technologies accessible to outside audiences</a:t>
            </a:r>
          </a:p>
          <a:p>
            <a:pPr lvl="1"/>
            <a:r>
              <a:rPr lang="en-US" dirty="0" smtClean="0"/>
              <a:t>Furnace Social Cloud: Proprietary social media platform where the Furnace technologies are open to the world to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1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12"/>
            <a:ext cx="8229600" cy="542108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3. Marketing Furnace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30" y="932162"/>
            <a:ext cx="8984202" cy="52644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Communicating Furnace is a key element of the system </a:t>
            </a:r>
          </a:p>
          <a:p>
            <a:r>
              <a:rPr lang="en-US" dirty="0" smtClean="0"/>
              <a:t>Includes offline and online activities coordinated by Furnace team</a:t>
            </a:r>
          </a:p>
          <a:p>
            <a:endParaRPr lang="en-US" dirty="0" smtClean="0"/>
          </a:p>
          <a:p>
            <a:r>
              <a:rPr lang="en-US" dirty="0" smtClean="0"/>
              <a:t>Offline activities include evangelizing the Furnace competition to key audiences depending on the application of the process:</a:t>
            </a:r>
          </a:p>
          <a:p>
            <a:pPr lvl="1"/>
            <a:r>
              <a:rPr lang="en-US" dirty="0" smtClean="0"/>
              <a:t>Internal audiences including students, graduate students, postdocs, junior faculty, staff</a:t>
            </a:r>
          </a:p>
          <a:p>
            <a:pPr lvl="1"/>
            <a:r>
              <a:rPr lang="en-US" dirty="0" smtClean="0"/>
              <a:t>External audiences including potential entrepreneurs, serial entrepreneurs, corporate individuals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3100" dirty="0" smtClean="0"/>
              <a:t>Number of meet-up, </a:t>
            </a:r>
            <a:r>
              <a:rPr lang="en-US" sz="3100" dirty="0"/>
              <a:t>Furnace information sessions/team building </a:t>
            </a:r>
            <a:r>
              <a:rPr lang="en-US" sz="3100" dirty="0" smtClean="0"/>
              <a:t>take place during the competition period</a:t>
            </a:r>
          </a:p>
          <a:p>
            <a:r>
              <a:rPr lang="en-US" dirty="0" smtClean="0"/>
              <a:t>Online activities start with the social platform which Furnace uses to push the technologies</a:t>
            </a:r>
          </a:p>
          <a:p>
            <a:r>
              <a:rPr lang="en-US" dirty="0" smtClean="0"/>
              <a:t>Linked with social media and mainstream media interactions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14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8229600" cy="471086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4. Competition Process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98" y="781235"/>
            <a:ext cx="8824404" cy="534492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Competition period lasts several months</a:t>
            </a:r>
          </a:p>
          <a:p>
            <a:r>
              <a:rPr lang="en-US" sz="2800" dirty="0" smtClean="0"/>
              <a:t>Similar to any accelerator competition e.g. Techstars</a:t>
            </a:r>
          </a:p>
          <a:p>
            <a:r>
              <a:rPr lang="en-US" sz="2800" dirty="0" smtClean="0"/>
              <a:t>If the Furnace is designed to create new startups, team formation is a critical factor</a:t>
            </a:r>
          </a:p>
          <a:p>
            <a:r>
              <a:rPr lang="en-US" sz="2800" dirty="0" smtClean="0"/>
              <a:t>Furnace social media platform and group events are a key part of this</a:t>
            </a:r>
          </a:p>
          <a:p>
            <a:r>
              <a:rPr lang="en-US" sz="2800" dirty="0" smtClean="0"/>
              <a:t>Teams usually made up of external and internal team members e.g. serial entrepreneur, new entrepreneur plus a postdoc from the research team that created the technology</a:t>
            </a:r>
          </a:p>
          <a:p>
            <a:r>
              <a:rPr lang="en-US" sz="2800" dirty="0" smtClean="0"/>
              <a:t>Competition application is online; asks key questions about the team and uses questions derived from the Business Model Canvas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946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to </a:t>
            </a:r>
            <a:r>
              <a:rPr lang="en-US" dirty="0" err="1" smtClean="0"/>
              <a:t>asu</a:t>
            </a:r>
            <a:r>
              <a:rPr lang="en-US" dirty="0" smtClean="0"/>
              <a:t> </a:t>
            </a:r>
            <a:r>
              <a:rPr lang="en-US" dirty="0" err="1" smtClean="0"/>
              <a:t>eig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54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23" y="114841"/>
            <a:ext cx="8229600" cy="542108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5. Acceleration 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825623"/>
            <a:ext cx="8664606" cy="52822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the Furnace process is aimed at creating new startups…</a:t>
            </a:r>
          </a:p>
          <a:p>
            <a:r>
              <a:rPr lang="en-US" dirty="0" smtClean="0"/>
              <a:t>Taking best practice from the startup accelerator model (e.g. Techstars)</a:t>
            </a:r>
          </a:p>
          <a:p>
            <a:r>
              <a:rPr lang="en-US" dirty="0" smtClean="0"/>
              <a:t>Key elements include:</a:t>
            </a:r>
          </a:p>
          <a:p>
            <a:pPr lvl="1"/>
            <a:r>
              <a:rPr lang="en-US" dirty="0" smtClean="0"/>
              <a:t> An open competition to select a winning group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hosen </a:t>
            </a:r>
            <a:r>
              <a:rPr lang="en-US" dirty="0"/>
              <a:t>cohort of </a:t>
            </a:r>
            <a:r>
              <a:rPr lang="en-US" dirty="0" smtClean="0"/>
              <a:t>startups working in the same physical space</a:t>
            </a:r>
          </a:p>
          <a:p>
            <a:pPr lvl="1"/>
            <a:r>
              <a:rPr lang="en-US" dirty="0" smtClean="0"/>
              <a:t>Support to create a minimum viable product</a:t>
            </a:r>
            <a:endParaRPr lang="en-US" dirty="0"/>
          </a:p>
          <a:p>
            <a:pPr lvl="1"/>
            <a:r>
              <a:rPr lang="en-US" dirty="0"/>
              <a:t>Mentor-led acceleration for a set period of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Lean Startup and Business Model Canvas training</a:t>
            </a:r>
          </a:p>
          <a:p>
            <a:pPr lvl="1"/>
            <a:r>
              <a:rPr lang="en-US" dirty="0" smtClean="0"/>
              <a:t>Preparation for fund raising</a:t>
            </a:r>
            <a:endParaRPr lang="en-US" dirty="0"/>
          </a:p>
          <a:p>
            <a:pPr lvl="1"/>
            <a:r>
              <a:rPr lang="en-US" dirty="0"/>
              <a:t>Demo Day in front of investors at the </a:t>
            </a:r>
            <a:r>
              <a:rPr lang="en-US" dirty="0" smtClean="0"/>
              <a:t>end of the time period (nine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5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23" y="114841"/>
            <a:ext cx="8229600" cy="542108"/>
          </a:xfrm>
        </p:spPr>
        <p:txBody>
          <a:bodyPr>
            <a:noAutofit/>
          </a:bodyPr>
          <a:lstStyle/>
          <a:p>
            <a:r>
              <a:rPr lang="en-US" sz="3200" i="1" dirty="0"/>
              <a:t>6</a:t>
            </a:r>
            <a:r>
              <a:rPr lang="en-US" sz="3200" i="1" dirty="0" smtClean="0"/>
              <a:t>. Funding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78" y="674704"/>
            <a:ext cx="8939812" cy="52822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startup competition with seed funding is needed to really drive interest</a:t>
            </a:r>
          </a:p>
          <a:p>
            <a:r>
              <a:rPr lang="en-US" dirty="0" smtClean="0"/>
              <a:t>Arizona Furnace pilot had $25000 in grant funding (no equity) from two state organizations</a:t>
            </a:r>
          </a:p>
          <a:p>
            <a:r>
              <a:rPr lang="en-US" dirty="0" smtClean="0"/>
              <a:t>For a Furnace adaptation that is aimed at creating new startups the funding can come from several sources:</a:t>
            </a:r>
          </a:p>
          <a:p>
            <a:pPr lvl="1"/>
            <a:r>
              <a:rPr lang="en-US" dirty="0" smtClean="0"/>
              <a:t>National or regional organizations giving grants to create new companies/jobs (usually new equity taken from startups)</a:t>
            </a:r>
          </a:p>
          <a:p>
            <a:pPr lvl="1"/>
            <a:r>
              <a:rPr lang="en-US" dirty="0" smtClean="0"/>
              <a:t>A fund created through corporate social responsibility (brand and marketing exposure, no equity taken)</a:t>
            </a:r>
          </a:p>
          <a:p>
            <a:pPr lvl="1"/>
            <a:r>
              <a:rPr lang="en-US" dirty="0" smtClean="0"/>
              <a:t>Private funding through a special purpose vehicle (could be corporate or group of individuals, equity taken)</a:t>
            </a:r>
          </a:p>
          <a:p>
            <a:pPr lvl="1"/>
            <a:r>
              <a:rPr lang="en-US" dirty="0" smtClean="0"/>
              <a:t>Funding via the research partners (philanthropic)</a:t>
            </a:r>
          </a:p>
        </p:txBody>
      </p:sp>
    </p:spTree>
    <p:extLst>
      <p:ext uri="{BB962C8B-B14F-4D97-AF65-F5344CB8AC3E}">
        <p14:creationId xmlns:p14="http://schemas.microsoft.com/office/powerpoint/2010/main" val="1459264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Furnace arizona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Pilot – Furnace Arizona 2012/13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740" y="1074190"/>
            <a:ext cx="83050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 smtClean="0"/>
              <a:t>Three state universities (ASU, NAU and University of Arizona)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 smtClean="0"/>
              <a:t>Over </a:t>
            </a:r>
            <a:r>
              <a:rPr lang="en-IE" sz="2800" dirty="0"/>
              <a:t>$1 billion in federal research funding for state universities in </a:t>
            </a:r>
            <a:r>
              <a:rPr lang="en-IE" sz="2800" dirty="0" smtClean="0"/>
              <a:t>Az a year </a:t>
            </a:r>
            <a:endParaRPr lang="en-IE" sz="2800" dirty="0"/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/>
              <a:t>Almost 600 patents and technologies collectively not being used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/>
              <a:t>Only circa 20 startups coming out of tech transfer a year in Arizona 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/>
              <a:t>Yet by AUTM metrics this is ‘good’?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/>
              <a:t>How to connect entrepreneurship activities in the university with tech transfer?</a:t>
            </a:r>
          </a:p>
          <a:p>
            <a:pPr marL="342900" lvl="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E" sz="2800" dirty="0"/>
              <a:t>Similar issues across the US,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213158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gnity-healt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12" y="4109731"/>
            <a:ext cx="2005680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713" y="1941466"/>
            <a:ext cx="1295400" cy="486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761" y="123232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Technology Transfer Office Partners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52256" y="1232324"/>
            <a:ext cx="221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Funding Partners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7556" y="5034371"/>
            <a:ext cx="1295400" cy="499646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3825"/>
            <a:ext cx="9033933" cy="561975"/>
          </a:xfrm>
        </p:spPr>
        <p:txBody>
          <a:bodyPr>
            <a:normAutofit fontScale="90000"/>
          </a:bodyPr>
          <a:lstStyle/>
          <a:p>
            <a:r>
              <a:rPr lang="en-IE" sz="2400" i="1" dirty="0" smtClean="0"/>
              <a:t>Furnace Technology Transfer Accelerator Pilot Partner</a:t>
            </a:r>
            <a:br>
              <a:rPr lang="en-IE" sz="2400" i="1" dirty="0" smtClean="0"/>
            </a:br>
            <a:endParaRPr lang="en-GB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52255" y="4393375"/>
            <a:ext cx="2219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Support Partners</a:t>
            </a:r>
            <a:endParaRPr lang="en-US" sz="1600" b="1" dirty="0"/>
          </a:p>
        </p:txBody>
      </p:sp>
      <p:pic>
        <p:nvPicPr>
          <p:cNvPr id="2" name="Picture 1" descr="UniversityofArizona_Logo(color)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0" y="3062588"/>
            <a:ext cx="1832962" cy="525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52" y="5046887"/>
            <a:ext cx="1600200" cy="53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00" y="1826975"/>
            <a:ext cx="1562403" cy="601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96" y="2734381"/>
            <a:ext cx="1233660" cy="91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3825"/>
            <a:ext cx="9033933" cy="561975"/>
          </a:xfrm>
        </p:spPr>
        <p:txBody>
          <a:bodyPr>
            <a:normAutofit fontScale="90000"/>
          </a:bodyPr>
          <a:lstStyle/>
          <a:p>
            <a:r>
              <a:rPr lang="en-IE" sz="2400" i="1" dirty="0" smtClean="0"/>
              <a:t>Furnace Technology Transfer Accelerator – first in the world</a:t>
            </a:r>
            <a:br>
              <a:rPr lang="en-IE" sz="2400" i="1" dirty="0" smtClean="0"/>
            </a:br>
            <a:endParaRPr lang="en-GB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9799" y="547181"/>
            <a:ext cx="8771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Furnace Arizona was originally designed to stimulate more startup activity: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Take the best, unencumbered technologies from  Arizona research institutions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Translate, position and promote them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Help create diverse teams: external entrepreneurs/graduate students/junior faculty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Offer acceleration and $25K in grant funding each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2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2400" dirty="0" smtClean="0"/>
              <a:t>Pilot in 2012 resulted in ten new startups: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/>
              <a:t>Created a successful public/private partnership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Over 200 patents, copyrights uploaded to Furnace website (after ‘translation’)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Over 50 applications, 22 finalists, 10 chosen startup teams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400" dirty="0" smtClean="0"/>
              <a:t>Total of $250,000 in startup state grant funding awarded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46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88" y="2286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results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wlarsen1\Desktop\Furnace\Furnace Logos\Mix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11" y="2884015"/>
            <a:ext cx="1742073" cy="16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wlarsen1\Desktop\Furnace\Furnace Logos\rarus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30" y="3276474"/>
            <a:ext cx="1237024" cy="15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wlarsen1\Desktop\Furnace\Furnace Logos\FastPCR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2" y="3802626"/>
            <a:ext cx="2827717" cy="6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wlarsen1\Desktop\Furnace\Furnace Logos\Traken logo-V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8" y="4868705"/>
            <a:ext cx="2759853" cy="6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larsen1\Desktop\Furnace Logos\Dataware-logo-v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6" y="2525511"/>
            <a:ext cx="2876913" cy="8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larsen1\Desktop\Furnace Logos\Imanin-logo-Final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49" y="5349240"/>
            <a:ext cx="3757613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larsen1\Desktop\Furnace Logos\RedoxDiag-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084626"/>
            <a:ext cx="1529861" cy="14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larsen1\Desktop\Furnace Logos\RehabDev_Logo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37" y="4706475"/>
            <a:ext cx="2152448" cy="9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larsen1\Desktop\Furnace Logos\SiO2-Final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9" y="1357982"/>
            <a:ext cx="1406179" cy="14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56" y="1363160"/>
            <a:ext cx="3373123" cy="78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19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Entrepreneurship as a Permanent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Using ASU and Arizona as a ‘petri’ dish for Experimentation</a:t>
            </a:r>
          </a:p>
          <a:p>
            <a:r>
              <a:rPr lang="en-US" sz="3200" dirty="0" smtClean="0"/>
              <a:t>Develop new concepts untried elsewhere</a:t>
            </a:r>
          </a:p>
          <a:p>
            <a:r>
              <a:rPr lang="en-US" sz="3200" dirty="0" smtClean="0"/>
              <a:t>Aim to stimulate entrepreneurship activity inside and outside the university</a:t>
            </a:r>
          </a:p>
          <a:p>
            <a:r>
              <a:rPr lang="en-US" sz="3200" dirty="0" smtClean="0"/>
              <a:t>Constantly test and refine in Arizona</a:t>
            </a:r>
          </a:p>
          <a:p>
            <a:r>
              <a:rPr lang="en-US" sz="3200" dirty="0" smtClean="0"/>
              <a:t>Then propagate these ideas in other cities, states, countries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E84D1-6269-43CA-BFE6-B631BCD02E8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8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52706" y="0"/>
            <a:ext cx="5513293" cy="639762"/>
          </a:xfrm>
        </p:spPr>
        <p:txBody>
          <a:bodyPr/>
          <a:lstStyle/>
          <a:p>
            <a:r>
              <a:rPr lang="en-US" sz="2800" i="1" dirty="0" smtClean="0"/>
              <a:t>SkySong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5791200" cy="52578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A 42-acre mixed-business-use development located in Scottsdale, Ariz.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</a:t>
            </a:r>
            <a:r>
              <a:rPr lang="en-US" sz="2000" dirty="0"/>
              <a:t>public-private </a:t>
            </a:r>
            <a:r>
              <a:rPr lang="en-US" sz="2000" dirty="0" smtClean="0"/>
              <a:t>partnership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A joint venture with the university, city of Scottsdale, ASU Foundation and Plaza Companies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Home </a:t>
            </a:r>
            <a:r>
              <a:rPr lang="en-US" sz="2000" dirty="0"/>
              <a:t>to a global business community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Links </a:t>
            </a:r>
            <a:r>
              <a:rPr lang="en-US" sz="2000" dirty="0"/>
              <a:t>technology, entrepreneurship, innovation and education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Positions </a:t>
            </a:r>
            <a:r>
              <a:rPr lang="en-US" sz="2000" dirty="0"/>
              <a:t>ASU and Greater Phoenix as global leaders of the knowledge </a:t>
            </a:r>
            <a:r>
              <a:rPr lang="en-US" sz="2000" dirty="0" smtClean="0"/>
              <a:t>economy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More than 800 tech-related jobs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97 percent capacity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Buildings 3 &amp; 4 in planning stages; 400 apartments under construction</a:t>
            </a:r>
          </a:p>
        </p:txBody>
      </p:sp>
      <p:pic>
        <p:nvPicPr>
          <p:cNvPr id="6" name="Picture 5" descr="SkySongNig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810978"/>
            <a:ext cx="3124200" cy="23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Designed to:</a:t>
            </a:r>
          </a:p>
          <a:p>
            <a:pPr lvl="1"/>
            <a:r>
              <a:rPr lang="en-US" sz="1700" dirty="0"/>
              <a:t>Create an ecology of collaboration and innovation </a:t>
            </a:r>
            <a:endParaRPr lang="en-US" sz="1700" dirty="0" smtClean="0"/>
          </a:p>
          <a:p>
            <a:pPr lvl="1"/>
            <a:r>
              <a:rPr lang="en-US" sz="1700" dirty="0" smtClean="0"/>
              <a:t>Target high-profile </a:t>
            </a:r>
            <a:r>
              <a:rPr lang="en-US" sz="1700" dirty="0"/>
              <a:t>technology enterprises and related </a:t>
            </a:r>
            <a:r>
              <a:rPr lang="en-US" sz="1700" dirty="0" smtClean="0"/>
              <a:t>researchers</a:t>
            </a:r>
            <a:endParaRPr lang="en-US" sz="1700" dirty="0"/>
          </a:p>
          <a:p>
            <a:pPr lvl="1"/>
            <a:r>
              <a:rPr lang="en-US" sz="1700" dirty="0"/>
              <a:t>Advance global business objectives of on-site </a:t>
            </a:r>
            <a:r>
              <a:rPr lang="en-US" sz="1700" dirty="0" smtClean="0"/>
              <a:t>enterprises</a:t>
            </a:r>
            <a:endParaRPr lang="en-US" sz="1700" dirty="0"/>
          </a:p>
          <a:p>
            <a:pPr lvl="1"/>
            <a:r>
              <a:rPr lang="en-US" sz="1700" dirty="0"/>
              <a:t>Raise Arizona’s profile as a global center of innovation </a:t>
            </a:r>
            <a:endParaRPr lang="en-US" sz="1700" dirty="0" smtClean="0"/>
          </a:p>
          <a:p>
            <a:pPr lvl="1"/>
            <a:r>
              <a:rPr lang="en-US" sz="1700" dirty="0" smtClean="0"/>
              <a:t>Create </a:t>
            </a:r>
            <a:r>
              <a:rPr lang="en-US" sz="1700" dirty="0"/>
              <a:t>a unique regional economic and social </a:t>
            </a:r>
            <a:r>
              <a:rPr lang="en-US" sz="1700" dirty="0" smtClean="0"/>
              <a:t>asset</a:t>
            </a:r>
          </a:p>
          <a:p>
            <a:pPr lvl="1"/>
            <a:endParaRPr lang="en-US" sz="1700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Tenants range from large companies such as Ticketmaster to early-stage startups – over 70 companies</a:t>
            </a:r>
          </a:p>
          <a:p>
            <a:pPr>
              <a:spcAft>
                <a:spcPts val="1200"/>
              </a:spcAft>
            </a:pPr>
            <a:r>
              <a:rPr lang="en-US" sz="2000" i="1" dirty="0" smtClean="0"/>
              <a:t>ASU SkySong</a:t>
            </a:r>
            <a:r>
              <a:rPr lang="en-US" sz="2000" dirty="0"/>
              <a:t>, also known internally as Economic Development and </a:t>
            </a:r>
            <a:r>
              <a:rPr lang="en-US" sz="2000" dirty="0" smtClean="0"/>
              <a:t>Corporate </a:t>
            </a:r>
            <a:r>
              <a:rPr lang="en-US" sz="2000" dirty="0"/>
              <a:t>Engagement (EDCE</a:t>
            </a:r>
            <a:r>
              <a:rPr lang="en-US" sz="2000" dirty="0" smtClean="0"/>
              <a:t>), 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a unit of the Office of Knowledge Enterprise Development, the research wing of the university.</a:t>
            </a:r>
            <a:endParaRPr lang="en-US" sz="1600" dirty="0"/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Occupies two floors of SkySong Building 1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Consists of three sub-units, including the Entrepreneurship and Innovation Group at ASU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78107" y="76200"/>
            <a:ext cx="5513293" cy="639762"/>
          </a:xfrm>
        </p:spPr>
        <p:txBody>
          <a:bodyPr/>
          <a:lstStyle/>
          <a:p>
            <a:r>
              <a:rPr lang="en-US" sz="2800" i="1" dirty="0" smtClean="0"/>
              <a:t>SkySong Overview</a:t>
            </a:r>
          </a:p>
        </p:txBody>
      </p:sp>
    </p:spTree>
    <p:extLst>
      <p:ext uri="{BB962C8B-B14F-4D97-AF65-F5344CB8AC3E}">
        <p14:creationId xmlns:p14="http://schemas.microsoft.com/office/powerpoint/2010/main" val="39518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639762"/>
          </a:xfrm>
        </p:spPr>
        <p:txBody>
          <a:bodyPr/>
          <a:lstStyle/>
          <a:p>
            <a:r>
              <a:rPr lang="en-US" sz="2400" i="1" dirty="0" smtClean="0"/>
              <a:t>ASU Entrepreneurship and Innovation Group (EIG) Overview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37247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1800" dirty="0" smtClean="0"/>
              <a:t>Originally created in October 2010 as </a:t>
            </a:r>
            <a:r>
              <a:rPr lang="en-US" sz="1800" i="1" dirty="0" smtClean="0"/>
              <a:t>ASU Venture Catalyst </a:t>
            </a:r>
            <a:endParaRPr lang="en-US" sz="1800" i="1" dirty="0"/>
          </a:p>
          <a:p>
            <a:pPr>
              <a:spcAft>
                <a:spcPts val="1200"/>
              </a:spcAft>
            </a:pPr>
            <a:r>
              <a:rPr lang="en-US" sz="1800" dirty="0" smtClean="0"/>
              <a:t>Renamed in June 2013 as the EIG and based in the ASU SkySong Innovation Center (Scottsdale)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Part </a:t>
            </a:r>
            <a:r>
              <a:rPr lang="en-US" sz="1800" dirty="0"/>
              <a:t>of the Office of Knowledge Enterprise Development (OKED) and works closely with AzTE (ASU’s technology transfer arm ) </a:t>
            </a:r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00" dirty="0" smtClean="0"/>
              <a:t>Tasked </a:t>
            </a:r>
            <a:r>
              <a:rPr lang="en-US" sz="1800" dirty="0"/>
              <a:t>recently with a wider role of helping coordinating entrepreneurship across the </a:t>
            </a:r>
            <a:r>
              <a:rPr lang="en-US" sz="1800" dirty="0" smtClean="0"/>
              <a:t>university, as well as specific task to manage ASU’s startup activities (student, staff, external)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1800" dirty="0" smtClean="0"/>
              <a:t>Manages the incubation &amp; accelerator initiatives in ASU including: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/>
              <a:t>Student startups (Edson startup competition, new Great Little Companies (GLC) Network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/>
              <a:t>Supports faculty spinouts after licensing occurs with ASU’s AzTE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/>
              <a:t>Runs state-wide technology transfer accelerator that turns unused Intellectual Property into startup companies (Furnace)</a:t>
            </a:r>
          </a:p>
          <a:p>
            <a:pPr lvl="1">
              <a:spcAft>
                <a:spcPts val="1200"/>
              </a:spcAft>
            </a:pPr>
            <a:r>
              <a:rPr lang="en-US" sz="1400" dirty="0" smtClean="0"/>
              <a:t>Supports a growing network of startup coworking spaces in the public libraries called the Alexandria Network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Named one of the top 20 University Incubators in the world 2013 by the UBI Index (10th in the US); winner of the national award for ‘Emerging Technology Based Economic Development’ (SSTI)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Develops Public/Private Partnerships e.g. Microsoft alliance, members of Techstars Global Accelerator Network (GAN), collaboration with cities, ACA etc</a:t>
            </a:r>
          </a:p>
        </p:txBody>
      </p:sp>
    </p:spTree>
    <p:extLst>
      <p:ext uri="{BB962C8B-B14F-4D97-AF65-F5344CB8AC3E}">
        <p14:creationId xmlns:p14="http://schemas.microsoft.com/office/powerpoint/2010/main" val="27966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Core Values for the ASU EIG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838200"/>
            <a:ext cx="8861612" cy="5181600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i="1" dirty="0" smtClean="0"/>
              <a:t>Representing One View, One Voice</a:t>
            </a:r>
          </a:p>
          <a:p>
            <a:endParaRPr lang="en-US" sz="4400" b="1" i="1" dirty="0" smtClean="0"/>
          </a:p>
          <a:p>
            <a:r>
              <a:rPr lang="en-US" sz="4400" b="1" i="1" dirty="0" smtClean="0"/>
              <a:t>Experimentation through Innovation </a:t>
            </a:r>
          </a:p>
          <a:p>
            <a:endParaRPr lang="en-US" sz="4400" b="1" i="1" dirty="0"/>
          </a:p>
          <a:p>
            <a:r>
              <a:rPr lang="en-US" sz="4400" b="1" i="1" dirty="0"/>
              <a:t>Continuous Improvement &amp; Refinement</a:t>
            </a:r>
          </a:p>
          <a:p>
            <a:endParaRPr lang="en-US" sz="4400" b="1" i="1" dirty="0" smtClean="0"/>
          </a:p>
          <a:p>
            <a:r>
              <a:rPr lang="en-US" sz="4400" b="1" i="1" dirty="0" smtClean="0"/>
              <a:t>Replicating our Great Ideas in </a:t>
            </a:r>
            <a:r>
              <a:rPr lang="en-US" sz="4400" b="1" i="1" dirty="0"/>
              <a:t>O</a:t>
            </a:r>
            <a:r>
              <a:rPr lang="en-US" sz="4400" b="1" i="1" dirty="0" smtClean="0"/>
              <a:t>ther Places</a:t>
            </a:r>
          </a:p>
          <a:p>
            <a:endParaRPr lang="en-US" sz="4400" i="1" dirty="0" smtClean="0"/>
          </a:p>
          <a:p>
            <a:r>
              <a:rPr lang="en-US" sz="4400" b="1" i="1" dirty="0" smtClean="0"/>
              <a:t>Open Collaboration Inside and Outside</a:t>
            </a:r>
          </a:p>
          <a:p>
            <a:endParaRPr lang="en-US" sz="4400" b="1" i="1" dirty="0"/>
          </a:p>
          <a:p>
            <a:r>
              <a:rPr lang="en-US" sz="4400" b="1" i="1" dirty="0" smtClean="0"/>
              <a:t>Pracademic Approach &amp; Mentor-led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val="29943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ars_pp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6781800" cy="52577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Entrepreneurship@ ASU – A Permanent Revolution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57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unchAVenture_Gear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179808"/>
            <a:ext cx="7551653" cy="56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furnace?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8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2038</Words>
  <Application>Microsoft Office PowerPoint</Application>
  <PresentationFormat>On-screen Show (4:3)</PresentationFormat>
  <Paragraphs>229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Background to asu eig</vt:lpstr>
      <vt:lpstr>SkySong Overview</vt:lpstr>
      <vt:lpstr>SkySong Overview</vt:lpstr>
      <vt:lpstr>ASU Entrepreneurship and Innovation Group (EIG) Overview</vt:lpstr>
      <vt:lpstr>Core Values for the ASU EIG</vt:lpstr>
      <vt:lpstr>Entrepreneurship@ ASU – A Permanent Revolution</vt:lpstr>
      <vt:lpstr>PowerPoint Presentation</vt:lpstr>
      <vt:lpstr>Why furnace?</vt:lpstr>
      <vt:lpstr>The Problem with Technology Transfer</vt:lpstr>
      <vt:lpstr>Furnace Technology Transfer Accelerator – first in the world </vt:lpstr>
      <vt:lpstr>Furnace: a flexible system to drive tech transfer</vt:lpstr>
      <vt:lpstr>Starts with Objectives of the TTO’s</vt:lpstr>
      <vt:lpstr>Furnace System  </vt:lpstr>
      <vt:lpstr>Furnace Structure</vt:lpstr>
      <vt:lpstr>1. Partnerships </vt:lpstr>
      <vt:lpstr>2. Furnace Methodology</vt:lpstr>
      <vt:lpstr>3. Marketing Furnace</vt:lpstr>
      <vt:lpstr>4. Competition Process</vt:lpstr>
      <vt:lpstr>5. Acceleration </vt:lpstr>
      <vt:lpstr>6. Funding</vt:lpstr>
      <vt:lpstr>Furnace arizona</vt:lpstr>
      <vt:lpstr>Pilot – Furnace Arizona 2012/13</vt:lpstr>
      <vt:lpstr>Furnace Technology Transfer Accelerator Pilot Partner </vt:lpstr>
      <vt:lpstr>Furnace Technology Transfer Accelerator – first in the world </vt:lpstr>
      <vt:lpstr>results</vt:lpstr>
      <vt:lpstr>Entrepreneurship as a Permanent Revolution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</dc:creator>
  <cp:lastModifiedBy>Gordon McConnell</cp:lastModifiedBy>
  <cp:revision>16</cp:revision>
  <dcterms:created xsi:type="dcterms:W3CDTF">2013-09-05T16:35:14Z</dcterms:created>
  <dcterms:modified xsi:type="dcterms:W3CDTF">2013-09-27T15:59:43Z</dcterms:modified>
</cp:coreProperties>
</file>