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62"/>
  </p:notesMasterIdLst>
  <p:handoutMasterIdLst>
    <p:handoutMasterId r:id="rId63"/>
  </p:handoutMasterIdLst>
  <p:sldIdLst>
    <p:sldId id="256" r:id="rId4"/>
    <p:sldId id="487" r:id="rId5"/>
    <p:sldId id="309" r:id="rId6"/>
    <p:sldId id="383" r:id="rId7"/>
    <p:sldId id="531" r:id="rId8"/>
    <p:sldId id="488" r:id="rId9"/>
    <p:sldId id="489" r:id="rId10"/>
    <p:sldId id="511" r:id="rId11"/>
    <p:sldId id="512" r:id="rId12"/>
    <p:sldId id="491" r:id="rId13"/>
    <p:sldId id="490" r:id="rId14"/>
    <p:sldId id="492" r:id="rId15"/>
    <p:sldId id="493" r:id="rId16"/>
    <p:sldId id="494" r:id="rId17"/>
    <p:sldId id="495" r:id="rId18"/>
    <p:sldId id="532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05" r:id="rId29"/>
    <p:sldId id="513" r:id="rId30"/>
    <p:sldId id="506" r:id="rId31"/>
    <p:sldId id="507" r:id="rId32"/>
    <p:sldId id="508" r:id="rId33"/>
    <p:sldId id="509" r:id="rId34"/>
    <p:sldId id="388" r:id="rId35"/>
    <p:sldId id="313" r:id="rId36"/>
    <p:sldId id="314" r:id="rId37"/>
    <p:sldId id="389" r:id="rId38"/>
    <p:sldId id="367" r:id="rId39"/>
    <p:sldId id="315" r:id="rId40"/>
    <p:sldId id="510" r:id="rId41"/>
    <p:sldId id="464" r:id="rId42"/>
    <p:sldId id="533" r:id="rId43"/>
    <p:sldId id="320" r:id="rId44"/>
    <p:sldId id="400" r:id="rId45"/>
    <p:sldId id="514" r:id="rId46"/>
    <p:sldId id="523" r:id="rId47"/>
    <p:sldId id="515" r:id="rId48"/>
    <p:sldId id="516" r:id="rId49"/>
    <p:sldId id="517" r:id="rId50"/>
    <p:sldId id="534" r:id="rId51"/>
    <p:sldId id="524" r:id="rId52"/>
    <p:sldId id="535" r:id="rId53"/>
    <p:sldId id="527" r:id="rId54"/>
    <p:sldId id="536" r:id="rId55"/>
    <p:sldId id="520" r:id="rId56"/>
    <p:sldId id="528" r:id="rId57"/>
    <p:sldId id="521" r:id="rId58"/>
    <p:sldId id="530" r:id="rId59"/>
    <p:sldId id="529" r:id="rId60"/>
    <p:sldId id="462" r:id="rId6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557"/>
    <a:srgbClr val="990033"/>
    <a:srgbClr val="007635"/>
    <a:srgbClr val="0000FF"/>
    <a:srgbClr val="FFB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27" autoAdjust="0"/>
  </p:normalViewPr>
  <p:slideViewPr>
    <p:cSldViewPr>
      <p:cViewPr varScale="1">
        <p:scale>
          <a:sx n="113" d="100"/>
          <a:sy n="113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30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30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69719B-C9A9-4C53-8352-705612766628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18A507-BF6A-4178-9F5A-4742F9B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1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10AA5F-B0CF-4010-9102-3929A412B5B5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08ED5A-2199-4B60-8A8C-59E87B5829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4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ED5A-2199-4B60-8A8C-59E87B5829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3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ED5A-2199-4B60-8A8C-59E87B5829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3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ED5A-2199-4B60-8A8C-59E87B5829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3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ED5A-2199-4B60-8A8C-59E87B5829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3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7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8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3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9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40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3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11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94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4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45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20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3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1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87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78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8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76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74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65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18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07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33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0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6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7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7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7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46A1A-A475-4C81-8D7F-09A2B4E6CE97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1358-6649-46C6-A736-51439FBE7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1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46A1A-A475-4C81-8D7F-09A2B4E6C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1358-6649-46C6-A736-51439FBE7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8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png"/><Relationship Id="rId4" Type="http://schemas.openxmlformats.org/officeDocument/2006/relationships/image" Target="../media/image2.emf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.emf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.emf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.emf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33.bin"/><Relationship Id="rId3" Type="http://schemas.openxmlformats.org/officeDocument/2006/relationships/image" Target="../media/image2.e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0.emf"/><Relationship Id="rId10" Type="http://schemas.openxmlformats.org/officeDocument/2006/relationships/image" Target="../media/image29.e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2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2.emf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8.bin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.emf"/><Relationship Id="rId4" Type="http://schemas.openxmlformats.org/officeDocument/2006/relationships/image" Target="../media/image36.emf"/><Relationship Id="rId9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2.emf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5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5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5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5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5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5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6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6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6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527549"/>
            <a:ext cx="5734050" cy="295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The Application of Redox-Active Ligands in Homogeneous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Catalysis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48400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6276971"/>
            <a:ext cx="65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5557"/>
                </a:solidFill>
                <a:latin typeface="Adobe Heiti Std R" pitchFamily="34" charset="-128"/>
                <a:ea typeface="Adobe Heiti Std R" pitchFamily="34" charset="-128"/>
              </a:rPr>
              <a:t>D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EPARTMENT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000" b="1" dirty="0" smtClean="0">
                <a:solidFill>
                  <a:srgbClr val="4F5557"/>
                </a:solidFill>
                <a:latin typeface="Adobe Heiti Std R" pitchFamily="34" charset="-128"/>
                <a:ea typeface="Adobe Heiti Std R" pitchFamily="34" charset="-128"/>
              </a:rPr>
              <a:t>OF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b="1" dirty="0" smtClean="0">
                <a:solidFill>
                  <a:srgbClr val="4F5557"/>
                </a:solidFill>
                <a:latin typeface="Adobe Heiti Std R" pitchFamily="34" charset="-128"/>
                <a:ea typeface="Adobe Heiti Std R" pitchFamily="34" charset="-128"/>
              </a:rPr>
              <a:t>C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HEMISTRY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000" b="1" dirty="0" smtClean="0">
                <a:solidFill>
                  <a:srgbClr val="4F5557"/>
                </a:solidFill>
                <a:latin typeface="Adobe Heiti Std R" pitchFamily="34" charset="-128"/>
                <a:ea typeface="Adobe Heiti Std R" pitchFamily="34" charset="-128"/>
              </a:rPr>
              <a:t>&amp; </a:t>
            </a:r>
            <a:r>
              <a:rPr lang="en-US" sz="2400" b="1" dirty="0" smtClean="0">
                <a:solidFill>
                  <a:srgbClr val="4F5557"/>
                </a:solidFill>
                <a:latin typeface="Adobe Heiti Std R" pitchFamily="34" charset="-128"/>
                <a:ea typeface="Adobe Heiti Std R" pitchFamily="34" charset="-128"/>
              </a:rPr>
              <a:t>B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IOCHEMISTRY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-1" y="1905000"/>
            <a:ext cx="8404077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152400" y="5715000"/>
            <a:ext cx="8839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Ryan J. Trovitch</a:t>
            </a:r>
          </a:p>
        </p:txBody>
      </p:sp>
    </p:spTree>
    <p:extLst>
      <p:ext uri="{BB962C8B-B14F-4D97-AF65-F5344CB8AC3E}">
        <p14:creationId xmlns:p14="http://schemas.microsoft.com/office/powerpoint/2010/main" val="1831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44628"/>
            <a:ext cx="4788572" cy="31085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Under N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76990"/>
              </p:ext>
            </p:extLst>
          </p:nvPr>
        </p:nvGraphicFramePr>
        <p:xfrm>
          <a:off x="388144" y="1409986"/>
          <a:ext cx="4107656" cy="217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8" name="CS ChemDraw Drawing" r:id="rId5" imgW="5476875" imgH="2895219" progId="ChemDraw.Document.6.0">
                  <p:embed/>
                </p:oleObj>
              </mc:Choice>
              <mc:Fallback>
                <p:oleObj name="CS ChemDraw Drawing" r:id="rId5" imgW="5476875" imgH="28952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144" y="1409986"/>
                        <a:ext cx="4107656" cy="2171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087596" y="1447800"/>
            <a:ext cx="3776996" cy="260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Prepared from (Triphos)FeCl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and </a:t>
            </a: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(Triphos)FeBr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(also with K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0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</a:p>
          <a:p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Addition of Triphos improves yield, </a:t>
            </a:r>
          </a:p>
          <a:p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omplicates purification</a:t>
            </a:r>
          </a:p>
          <a:p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Connectivity/Geometry Confirmed by XRD</a:t>
            </a:r>
            <a:endParaRPr lang="en-US" sz="1400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LS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Fe(0)</a:t>
            </a:r>
            <a:endParaRPr lang="en-US" sz="1400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5445095"/>
            <a:ext cx="894732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</a:t>
            </a:r>
            <a:endParaRPr lang="en-US" sz="1400" i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8200" y="3429000"/>
            <a:ext cx="2003615" cy="106680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5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Triphos)Fe(COT)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00295" y="4360704"/>
            <a:ext cx="2896947" cy="1887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(C</a:t>
            </a:r>
            <a:r>
              <a:rPr lang="en-US" sz="1400" b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23</a:t>
            </a:r>
            <a:r>
              <a:rPr lang="en-US" sz="1400" b="1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˚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C, ppm):</a:t>
            </a:r>
          </a:p>
          <a:p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4.93 (s, 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COT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</a:p>
          <a:p>
            <a:endParaRPr lang="en-US" sz="1400" b="1" baseline="30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(C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23</a:t>
            </a:r>
            <a:r>
              <a:rPr lang="en-US" sz="1400" b="1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˚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C, ppm):</a:t>
            </a:r>
          </a:p>
          <a:p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116.33 (t), 95.71 (d)</a:t>
            </a:r>
            <a:endParaRPr lang="en-US" sz="1400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Diamagnetic…. </a:t>
            </a:r>
            <a:r>
              <a:rPr lang="en-US" sz="14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Low-spin Fe(0)?</a:t>
            </a: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427986"/>
              </p:ext>
            </p:extLst>
          </p:nvPr>
        </p:nvGraphicFramePr>
        <p:xfrm>
          <a:off x="1295400" y="1905000"/>
          <a:ext cx="6169628" cy="217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4" name="CS ChemDraw Drawing" r:id="rId4" imgW="8226171" imgH="2895219" progId="ChemDraw.Document.6.0">
                  <p:embed/>
                </p:oleObj>
              </mc:Choice>
              <mc:Fallback>
                <p:oleObj name="CS ChemDraw Drawing" r:id="rId4" imgW="8226171" imgH="28952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905000"/>
                        <a:ext cx="6169628" cy="2171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95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Triphos)Fe(COT)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43" y="1143000"/>
            <a:ext cx="3212057" cy="333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36525"/>
              </p:ext>
            </p:extLst>
          </p:nvPr>
        </p:nvGraphicFramePr>
        <p:xfrm>
          <a:off x="5943600" y="3691211"/>
          <a:ext cx="2337251" cy="273481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270451"/>
                <a:gridCol w="10668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Fe(1)-P(1)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2.1903(4)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Fe(1)-P(2)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dec"/>
                          <a:tab pos="7556500" algn="l"/>
                        </a:tabLst>
                      </a:pP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2.1758(4)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Fe(1)-P(3)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2.1913(4)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)-C(40)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2.2170(14)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)-C(41)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2.0332(14)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C(42)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2.0302(14)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Fe(1)-C(35)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2.1978(14)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C(40)-C(41)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1.432(2)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C(41)-C(42)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1.402(2)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C(42)-C(35)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1.432(2)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P(2)-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)-C(35)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88.79(4)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)-Fe(1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)-C(40)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171.60(4)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)-Fe(1)-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G Times (W1)"/>
                          <a:ea typeface="Times New Roman"/>
                          <a:cs typeface="CG Times (W1)"/>
                        </a:rPr>
                        <a:t>98.434(15)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62189"/>
            <a:ext cx="3429000" cy="26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 Closer Look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23" y="2133600"/>
            <a:ext cx="3792041" cy="32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2532398"/>
            <a:ext cx="798617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1.432(2)</a:t>
            </a:r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5065" y="1981200"/>
            <a:ext cx="75533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1.402(2)</a:t>
            </a:r>
            <a:endParaRPr lang="en-US" sz="12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2532398"/>
            <a:ext cx="75533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1.432(2)</a:t>
            </a:r>
            <a:endParaRPr lang="en-US" sz="12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3865" y="3837801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1.446(2)</a:t>
            </a:r>
            <a:endParaRPr lang="en-US" sz="1200" dirty="0">
              <a:solidFill>
                <a:srgbClr val="9900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36933" y="4876799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1.355(2)</a:t>
            </a:r>
            <a:endParaRPr lang="en-US" sz="1200" dirty="0">
              <a:solidFill>
                <a:srgbClr val="9900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5065" y="5257800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1.425(2)</a:t>
            </a:r>
            <a:endParaRPr lang="en-US" sz="1200" dirty="0">
              <a:solidFill>
                <a:srgbClr val="9900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1065" y="4800600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1.358(2)</a:t>
            </a:r>
            <a:endParaRPr lang="en-US" sz="1200" dirty="0">
              <a:solidFill>
                <a:srgbClr val="9900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6265" y="3837801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1.448(2)</a:t>
            </a:r>
            <a:endParaRPr lang="en-US" sz="1200" dirty="0">
              <a:solidFill>
                <a:srgbClr val="990033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93582"/>
              </p:ext>
            </p:extLst>
          </p:nvPr>
        </p:nvGraphicFramePr>
        <p:xfrm>
          <a:off x="646113" y="1852613"/>
          <a:ext cx="3392487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6" name="CS ChemDraw Drawing" r:id="rId6" imgW="4522851" imgH="2922651" progId="ChemDraw.Document.6.0">
                  <p:embed/>
                </p:oleObj>
              </mc:Choice>
              <mc:Fallback>
                <p:oleObj name="CS ChemDraw Drawing" r:id="rId6" imgW="4522851" imgH="2922651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852613"/>
                        <a:ext cx="3392487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5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 Closer Look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23" y="2133600"/>
            <a:ext cx="3792041" cy="32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2532398"/>
            <a:ext cx="798617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1.432(2)</a:t>
            </a:r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5065" y="1981200"/>
            <a:ext cx="75533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1.402(2)</a:t>
            </a:r>
            <a:endParaRPr lang="en-US" sz="12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2532398"/>
            <a:ext cx="75533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1.432(2)</a:t>
            </a:r>
            <a:endParaRPr lang="en-US" sz="12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3865" y="3837801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1.446(2)</a:t>
            </a:r>
            <a:endParaRPr lang="en-US" sz="1200" dirty="0">
              <a:solidFill>
                <a:srgbClr val="9900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36933" y="4876799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1.355(2)</a:t>
            </a:r>
            <a:endParaRPr lang="en-US" sz="1200" dirty="0">
              <a:solidFill>
                <a:srgbClr val="9900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5065" y="5257800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1.425(2)</a:t>
            </a:r>
            <a:endParaRPr lang="en-US" sz="1200" dirty="0">
              <a:solidFill>
                <a:srgbClr val="9900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1065" y="4800600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1.358(2)</a:t>
            </a:r>
            <a:endParaRPr lang="en-US" sz="1200" dirty="0">
              <a:solidFill>
                <a:srgbClr val="9900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6265" y="3837801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1.448(2)</a:t>
            </a:r>
            <a:endParaRPr lang="en-US" sz="1200" dirty="0">
              <a:solidFill>
                <a:srgbClr val="990033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93582"/>
              </p:ext>
            </p:extLst>
          </p:nvPr>
        </p:nvGraphicFramePr>
        <p:xfrm>
          <a:off x="646462" y="1852613"/>
          <a:ext cx="3392138" cy="219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1" name="CS ChemDraw Drawing" r:id="rId6" imgW="4522851" imgH="2922651" progId="ChemDraw.Document.6.0">
                  <p:embed/>
                </p:oleObj>
              </mc:Choice>
              <mc:Fallback>
                <p:oleObj name="CS ChemDraw Drawing" r:id="rId6" imgW="4522851" imgH="29226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6462" y="1852613"/>
                        <a:ext cx="3392138" cy="219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551666" y="5814536"/>
            <a:ext cx="62113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The solid-state structure suggests that this complex features a COT radical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that is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antiferromagnetically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coupled to a low-spin Fe(I) center. </a:t>
            </a:r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513710"/>
              </p:ext>
            </p:extLst>
          </p:nvPr>
        </p:nvGraphicFramePr>
        <p:xfrm>
          <a:off x="1272579" y="4431487"/>
          <a:ext cx="1373600" cy="148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2" name="CS ChemDraw Drawing" r:id="rId8" imgW="1831467" imgH="1985391" progId="ChemDraw.Document.6.0">
                  <p:embed/>
                </p:oleObj>
              </mc:Choice>
              <mc:Fallback>
                <p:oleObj name="CS ChemDraw Drawing" r:id="rId8" imgW="1831467" imgH="19853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2579" y="4431487"/>
                        <a:ext cx="1373600" cy="1489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6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 Well-Understood Non-Innocent Chelate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30867" y="2286000"/>
            <a:ext cx="114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Neutral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467710" y="22860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Radical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637867" y="2311400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Dianion</a:t>
            </a:r>
            <a:endParaRPr lang="en-US" sz="1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74429"/>
              </p:ext>
            </p:extLst>
          </p:nvPr>
        </p:nvGraphicFramePr>
        <p:xfrm>
          <a:off x="1174528" y="2875179"/>
          <a:ext cx="6750272" cy="87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69" name="CS ChemDraw Drawing" r:id="rId5" imgW="9000363" imgH="1168527" progId="ChemDraw.Document.6.0">
                  <p:embed/>
                </p:oleObj>
              </mc:Choice>
              <mc:Fallback>
                <p:oleObj name="CS ChemDraw Drawing" r:id="rId5" imgW="9000363" imgH="11685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4528" y="2875179"/>
                        <a:ext cx="6750272" cy="876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3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 Well-Understood Non-Innocent Chelate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30867" y="2286000"/>
            <a:ext cx="114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Neutral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467710" y="22860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Radical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637867" y="2311400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Dianion</a:t>
            </a:r>
            <a:endParaRPr lang="en-US" sz="1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562283"/>
              </p:ext>
            </p:extLst>
          </p:nvPr>
        </p:nvGraphicFramePr>
        <p:xfrm>
          <a:off x="1174528" y="2875179"/>
          <a:ext cx="6750272" cy="87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0" name="CS ChemDraw Drawing" r:id="rId5" imgW="9000363" imgH="1168527" progId="ChemDraw.Document.6.0">
                  <p:embed/>
                </p:oleObj>
              </mc:Choice>
              <mc:Fallback>
                <p:oleObj name="CS ChemDraw Drawing" r:id="rId5" imgW="9000363" imgH="11685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4528" y="2875179"/>
                        <a:ext cx="6750272" cy="876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85800" y="4648200"/>
            <a:ext cx="7696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Will 2,2’-bipyridine accept one electron 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upon 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coordinating to (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Triphos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)Fe?</a:t>
            </a:r>
          </a:p>
          <a:p>
            <a:endParaRPr lang="en-US" sz="14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Will the resulting product possess the same electronic structure as (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Triphos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)Fe(COT)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(Triphos)Fe(bpy)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31760"/>
              </p:ext>
            </p:extLst>
          </p:nvPr>
        </p:nvGraphicFramePr>
        <p:xfrm>
          <a:off x="773790" y="1257586"/>
          <a:ext cx="4107656" cy="217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06" name="CS ChemDraw Drawing" r:id="rId4" imgW="5476875" imgH="2895219" progId="ChemDraw.Document.6.0">
                  <p:embed/>
                </p:oleObj>
              </mc:Choice>
              <mc:Fallback>
                <p:oleObj name="CS ChemDraw Drawing" r:id="rId4" imgW="5476875" imgH="28952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790" y="1257586"/>
                        <a:ext cx="4107656" cy="2171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78975" y="1828800"/>
            <a:ext cx="2896947" cy="1313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(C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23</a:t>
            </a:r>
            <a:r>
              <a:rPr lang="en-US" sz="1400" b="1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˚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C, ppm):</a:t>
            </a:r>
          </a:p>
          <a:p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112.93 (t), 91.59 (d)</a:t>
            </a:r>
            <a:endParaRPr lang="en-US" sz="1400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Diamagnetic…. </a:t>
            </a:r>
            <a:r>
              <a:rPr lang="en-US" sz="1400" b="1" i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Low-spin </a:t>
            </a:r>
            <a:r>
              <a:rPr lang="en-US" sz="14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Fe(0)?</a:t>
            </a: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46092"/>
            <a:ext cx="3146277" cy="31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(Triphos)Fe(bpy)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78975" y="1828800"/>
            <a:ext cx="2896947" cy="1313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(C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23</a:t>
            </a:r>
            <a:r>
              <a:rPr lang="en-US" sz="1400" b="1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˚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C, ppm):</a:t>
            </a:r>
          </a:p>
          <a:p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112.93 (t), 91.59 (d)</a:t>
            </a:r>
            <a:endParaRPr lang="en-US" sz="1400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Diamagnetic…. </a:t>
            </a:r>
            <a:r>
              <a:rPr lang="en-US" sz="1400" b="1" i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Low-spin </a:t>
            </a:r>
            <a:r>
              <a:rPr lang="en-US" sz="14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Fe(0)?</a:t>
            </a: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14447"/>
              </p:ext>
            </p:extLst>
          </p:nvPr>
        </p:nvGraphicFramePr>
        <p:xfrm>
          <a:off x="5282749" y="3896868"/>
          <a:ext cx="2337251" cy="250621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270451"/>
                <a:gridCol w="10668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Fe(1)-P(1)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2.1628(8)</a:t>
                      </a: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Fe(1)-P(2)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2.1608(8)</a:t>
                      </a: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Fe(1)-P(3)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2.2045(8)</a:t>
                      </a: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Fe(1)-N(1)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1.956(2)</a:t>
                      </a: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Fe(1)-N(2)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1.936(2)</a:t>
                      </a: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N(1)-C(5)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1.383(3)</a:t>
                      </a: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N(2)-C(6)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1.399(3)</a:t>
                      </a: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C(5)-C(6)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1.420(4)</a:t>
                      </a: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P(1)-Fe(1)-P(3)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116.38(3)</a:t>
                      </a: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N(2)-Fe(1)-P(1)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104.83(7)</a:t>
                      </a: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N(1)-Fe(1)-P(1)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95.43(7)</a:t>
                      </a: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P(2)-Fe(1)-P(1)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85.02(3)</a:t>
                      </a: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31760"/>
              </p:ext>
            </p:extLst>
          </p:nvPr>
        </p:nvGraphicFramePr>
        <p:xfrm>
          <a:off x="773113" y="1257300"/>
          <a:ext cx="410845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31" name="CS ChemDraw Drawing" r:id="rId5" imgW="5476875" imgH="2895219" progId="ChemDraw.Document.6.0">
                  <p:embed/>
                </p:oleObj>
              </mc:Choice>
              <mc:Fallback>
                <p:oleObj name="CS ChemDraw Drawing" r:id="rId5" imgW="5476875" imgH="2895219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257300"/>
                        <a:ext cx="410845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9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(Triphos)Fe(bpy)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3828" y="3581400"/>
            <a:ext cx="68563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dirty="0" smtClean="0"/>
              <a:t>Gore-Randall, E.; Irwin, M.; Denning, M. S.; Goicoechea, J. M. </a:t>
            </a:r>
            <a:r>
              <a:rPr lang="en-US" sz="1200" i="1" dirty="0" smtClean="0"/>
              <a:t>Inorg</a:t>
            </a:r>
            <a:r>
              <a:rPr lang="en-US" sz="1200" dirty="0" smtClean="0"/>
              <a:t>. </a:t>
            </a:r>
            <a:r>
              <a:rPr lang="en-US" sz="1200" i="1" dirty="0" smtClean="0"/>
              <a:t>Chem. </a:t>
            </a:r>
            <a:r>
              <a:rPr lang="en-US" sz="1200" b="1" dirty="0" smtClean="0"/>
              <a:t>2009</a:t>
            </a:r>
            <a:r>
              <a:rPr lang="en-US" sz="1200" dirty="0" smtClean="0"/>
              <a:t>, </a:t>
            </a:r>
            <a:r>
              <a:rPr lang="en-US" sz="1200" i="1" dirty="0" smtClean="0"/>
              <a:t>48</a:t>
            </a:r>
            <a:r>
              <a:rPr lang="en-US" sz="1200" dirty="0" smtClean="0"/>
              <a:t>, 8304-8316.</a:t>
            </a:r>
            <a:endParaRPr lang="en-US" sz="1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512897"/>
              </p:ext>
            </p:extLst>
          </p:nvPr>
        </p:nvGraphicFramePr>
        <p:xfrm>
          <a:off x="3733800" y="1371600"/>
          <a:ext cx="1481137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1" name="CS ChemDraw Drawing" r:id="rId4" imgW="1480947" imgH="1962531" progId="ChemDraw.Document.6.0">
                  <p:embed/>
                </p:oleObj>
              </mc:Choice>
              <mc:Fallback>
                <p:oleObj name="CS ChemDraw Drawing" r:id="rId4" imgW="1480947" imgH="19625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1371600"/>
                        <a:ext cx="1481137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688872" y="22098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1.431(3)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51932" y="19812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1.391(3)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51933" y="24778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1.388(3)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40641" y="2571465"/>
            <a:ext cx="541539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40641" y="2133600"/>
            <a:ext cx="541539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Outline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733" y="2286000"/>
            <a:ext cx="7467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1 - Redox-Active Ligands: What Are They?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How Do They Work? and How Might They Be Improved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?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2 - The Development of a Highly Active Manganese </a:t>
            </a:r>
            <a:r>
              <a:rPr lang="en-US" sz="16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Catalyst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3 - </a:t>
            </a:r>
            <a:r>
              <a:rPr lang="en-US" sz="16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and Beyond: Expanding the Scope of Redox-Active Ligand Assisted Catalysts </a:t>
            </a:r>
          </a:p>
        </p:txBody>
      </p:sp>
    </p:spTree>
    <p:extLst>
      <p:ext uri="{BB962C8B-B14F-4D97-AF65-F5344CB8AC3E}">
        <p14:creationId xmlns:p14="http://schemas.microsoft.com/office/powerpoint/2010/main" val="18477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(Triphos)Fe(bpy)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77761"/>
            <a:ext cx="2190222" cy="234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4400" y="4590951"/>
            <a:ext cx="56457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XRD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3828" y="3581400"/>
            <a:ext cx="68563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dirty="0" smtClean="0"/>
              <a:t>Gore-Randall, E.; Irwin, M.; Denning, M. S.; Goicoechea, J. M. </a:t>
            </a:r>
            <a:r>
              <a:rPr lang="en-US" sz="1200" i="1" dirty="0" smtClean="0"/>
              <a:t>Inorg</a:t>
            </a:r>
            <a:r>
              <a:rPr lang="en-US" sz="1200" dirty="0" smtClean="0"/>
              <a:t>. </a:t>
            </a:r>
            <a:r>
              <a:rPr lang="en-US" sz="1200" i="1" dirty="0" smtClean="0"/>
              <a:t>Chem. </a:t>
            </a:r>
            <a:r>
              <a:rPr lang="en-US" sz="1200" b="1" dirty="0" smtClean="0"/>
              <a:t>2009</a:t>
            </a:r>
            <a:r>
              <a:rPr lang="en-US" sz="1200" dirty="0" smtClean="0"/>
              <a:t>, </a:t>
            </a:r>
            <a:r>
              <a:rPr lang="en-US" sz="1200" i="1" dirty="0" smtClean="0"/>
              <a:t>48</a:t>
            </a:r>
            <a:r>
              <a:rPr lang="en-US" sz="1200" dirty="0" smtClean="0"/>
              <a:t>, 8304-8316.</a:t>
            </a:r>
            <a:endParaRPr lang="en-US" sz="1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13051"/>
              </p:ext>
            </p:extLst>
          </p:nvPr>
        </p:nvGraphicFramePr>
        <p:xfrm>
          <a:off x="3733800" y="1371600"/>
          <a:ext cx="1481137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5" name="CS ChemDraw Drawing" r:id="rId5" imgW="1480947" imgH="1962531" progId="ChemDraw.Document.6.0">
                  <p:embed/>
                </p:oleObj>
              </mc:Choice>
              <mc:Fallback>
                <p:oleObj name="CS ChemDraw Drawing" r:id="rId5" imgW="1480947" imgH="19625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1371600"/>
                        <a:ext cx="1481137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688872" y="22098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1.431(3)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51932" y="19812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1.391(3)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51933" y="24778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1.388(3)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40641" y="2571465"/>
            <a:ext cx="541539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40641" y="2133600"/>
            <a:ext cx="541539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743200" y="52210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1.420(4)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9600" y="49530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1.399(3)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7333" y="54864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1.383(3)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648667" y="5625917"/>
            <a:ext cx="1006557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644510" y="5105400"/>
            <a:ext cx="1056335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876800" y="24384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1.428(3)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(Triphos)Fe(bpy)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77761"/>
            <a:ext cx="2190222" cy="234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4400" y="4590951"/>
            <a:ext cx="56457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XRD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b="1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3828" y="3581400"/>
            <a:ext cx="68563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dirty="0" smtClean="0"/>
              <a:t>Gore-Randall, E.; Irwin, M.; Denning, M. S.; Goicoechea, J. M. </a:t>
            </a:r>
            <a:r>
              <a:rPr lang="en-US" sz="1200" i="1" dirty="0" smtClean="0"/>
              <a:t>Inorg</a:t>
            </a:r>
            <a:r>
              <a:rPr lang="en-US" sz="1200" dirty="0" smtClean="0"/>
              <a:t>. </a:t>
            </a:r>
            <a:r>
              <a:rPr lang="en-US" sz="1200" i="1" dirty="0" smtClean="0"/>
              <a:t>Chem. </a:t>
            </a:r>
            <a:r>
              <a:rPr lang="en-US" sz="1200" b="1" dirty="0" smtClean="0"/>
              <a:t>2009</a:t>
            </a:r>
            <a:r>
              <a:rPr lang="en-US" sz="1200" dirty="0" smtClean="0"/>
              <a:t>, </a:t>
            </a:r>
            <a:r>
              <a:rPr lang="en-US" sz="1200" i="1" dirty="0" smtClean="0"/>
              <a:t>48</a:t>
            </a:r>
            <a:r>
              <a:rPr lang="en-US" sz="1200" dirty="0" smtClean="0"/>
              <a:t>, 8304-8316.</a:t>
            </a:r>
            <a:endParaRPr lang="en-US" sz="1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883749"/>
              </p:ext>
            </p:extLst>
          </p:nvPr>
        </p:nvGraphicFramePr>
        <p:xfrm>
          <a:off x="3733800" y="1371600"/>
          <a:ext cx="1481137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9" name="CS ChemDraw Drawing" r:id="rId5" imgW="1480947" imgH="1962531" progId="ChemDraw.Document.6.0">
                  <p:embed/>
                </p:oleObj>
              </mc:Choice>
              <mc:Fallback>
                <p:oleObj name="CS ChemDraw Drawing" r:id="rId5" imgW="1480947" imgH="19625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1371600"/>
                        <a:ext cx="1481137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688872" y="22098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1.431(3)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2782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1.366(3)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1639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1.363(3)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0600" y="3163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1.403(4)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1258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1.405(3)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76800" y="19812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1.427(3)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61533" y="1258668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1.372(3)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32933" y="1639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1.336(3)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51932" y="19812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1.391(3)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51933" y="24778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1.388(3)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32933" y="2807732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1.338(3)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61533" y="3163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1.374(3)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40641" y="2571465"/>
            <a:ext cx="541539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40641" y="2133600"/>
            <a:ext cx="541539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5449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1.409(4)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43200" y="52210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1.420(4)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8000" y="58674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1.355(4)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48000" y="44958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1.366(4)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19400" y="6287868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1.412(4)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73644" y="41148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1.408(4)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23333" y="49924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1.401(4)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61778" y="41542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1.366(4)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75533" y="4622495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1.336(3)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9600" y="49530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1.399(3)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7333" y="54864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1.383(3)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51733" y="5862184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1.361(3)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34577" y="62878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1.360(4)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648667" y="5625917"/>
            <a:ext cx="1006557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644510" y="5105400"/>
            <a:ext cx="1056335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4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876800" y="24384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1.428(3)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(Triphos)Fe(bpy)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77761"/>
            <a:ext cx="2190222" cy="234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07347"/>
              </p:ext>
            </p:extLst>
          </p:nvPr>
        </p:nvGraphicFramePr>
        <p:xfrm>
          <a:off x="4876800" y="4312825"/>
          <a:ext cx="1893665" cy="23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13" name="CS ChemDraw Drawing" r:id="rId5" imgW="2524887" imgH="3088767" progId="ChemDraw.Document.6.0">
                  <p:embed/>
                </p:oleObj>
              </mc:Choice>
              <mc:Fallback>
                <p:oleObj name="CS ChemDraw Drawing" r:id="rId5" imgW="2524887" imgH="30887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4312825"/>
                        <a:ext cx="1893665" cy="231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858000" y="5078849"/>
            <a:ext cx="204414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Low-spin Fe(I) </a:t>
            </a: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antiferromagnetically </a:t>
            </a: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coupled to (bpy</a:t>
            </a:r>
            <a:r>
              <a:rPr lang="en-US" sz="14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•-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4590951"/>
            <a:ext cx="56457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XRD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b="1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3828" y="3581400"/>
            <a:ext cx="68563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dirty="0" smtClean="0"/>
              <a:t>Gore-Randall, E.; Irwin, M.; Denning, M. S.; Goicoechea, J. M. </a:t>
            </a:r>
            <a:r>
              <a:rPr lang="en-US" sz="1200" i="1" dirty="0" smtClean="0"/>
              <a:t>Inorg</a:t>
            </a:r>
            <a:r>
              <a:rPr lang="en-US" sz="1200" dirty="0" smtClean="0"/>
              <a:t>. </a:t>
            </a:r>
            <a:r>
              <a:rPr lang="en-US" sz="1200" i="1" dirty="0" smtClean="0"/>
              <a:t>Chem. </a:t>
            </a:r>
            <a:r>
              <a:rPr lang="en-US" sz="1200" b="1" dirty="0" smtClean="0"/>
              <a:t>2009</a:t>
            </a:r>
            <a:r>
              <a:rPr lang="en-US" sz="1200" dirty="0" smtClean="0"/>
              <a:t>, </a:t>
            </a:r>
            <a:r>
              <a:rPr lang="en-US" sz="1200" i="1" dirty="0" smtClean="0"/>
              <a:t>48</a:t>
            </a:r>
            <a:r>
              <a:rPr lang="en-US" sz="1200" dirty="0" smtClean="0"/>
              <a:t>, 8304-8316.</a:t>
            </a:r>
            <a:endParaRPr lang="en-US" sz="1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586224"/>
              </p:ext>
            </p:extLst>
          </p:nvPr>
        </p:nvGraphicFramePr>
        <p:xfrm>
          <a:off x="3733800" y="1371600"/>
          <a:ext cx="1481137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14" name="CS ChemDraw Drawing" r:id="rId7" imgW="1480947" imgH="1962531" progId="ChemDraw.Document.6.0">
                  <p:embed/>
                </p:oleObj>
              </mc:Choice>
              <mc:Fallback>
                <p:oleObj name="CS ChemDraw Drawing" r:id="rId7" imgW="1480947" imgH="19625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1371600"/>
                        <a:ext cx="1481137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688872" y="22098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1.431(3)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2782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1.366(3)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1639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1.363(3)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0600" y="3163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1.403(4)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1258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1.405(3)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76800" y="19812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1.427(3)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61533" y="1258668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1.372(3)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32933" y="1639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1.336(3)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51932" y="19812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1.391(3)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51933" y="24778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1.388(3)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32933" y="2807732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1.338(3)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61533" y="3163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1.374(3)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40641" y="2571465"/>
            <a:ext cx="541539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40641" y="2133600"/>
            <a:ext cx="541539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54496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1.409(4)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43200" y="52210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1.420(4)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8000" y="58674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1.355(4)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48000" y="44958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1.366(4)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19400" y="6287868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1.412(4)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73644" y="41148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1.408(4)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23333" y="49924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1.401(4)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61778" y="41542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1.366(4)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75533" y="4622495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1.336(3)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9600" y="49530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1.399(3)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7333" y="54864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1.383(3) Å</a:t>
            </a:r>
            <a:endParaRPr lang="en-US" sz="12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51733" y="5862184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1.361(3)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34577" y="628786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1.360(4) Å</a:t>
            </a:r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648667" y="5625917"/>
            <a:ext cx="1006557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644510" y="5105400"/>
            <a:ext cx="1056335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(Triphos)Fe(bpy)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77761"/>
            <a:ext cx="2190222" cy="234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93472" y="5204936"/>
            <a:ext cx="11785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1.420(4) Å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88672" y="5369399"/>
            <a:ext cx="419100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0" y="5078849"/>
            <a:ext cx="204414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Low-spin Fe(I) </a:t>
            </a: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antiferromagnetically </a:t>
            </a: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coupled to (bpy</a:t>
            </a:r>
            <a:r>
              <a:rPr lang="en-US" sz="14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•-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3" y="1502265"/>
            <a:ext cx="4025217" cy="253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4400" y="4590951"/>
            <a:ext cx="56457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XRD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594" y="1219200"/>
            <a:ext cx="1638590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Electrochemistry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49530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1.399(3) Å</a:t>
            </a:r>
            <a:endParaRPr lang="en-US" sz="12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333" y="54864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1.383(3) Å</a:t>
            </a:r>
            <a:endParaRPr lang="en-US" sz="12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48667" y="5625917"/>
            <a:ext cx="1006557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44510" y="5105400"/>
            <a:ext cx="1056335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07347"/>
              </p:ext>
            </p:extLst>
          </p:nvPr>
        </p:nvGraphicFramePr>
        <p:xfrm>
          <a:off x="4876800" y="4313238"/>
          <a:ext cx="1893888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8" name="CS ChemDraw Drawing" r:id="rId6" imgW="2524887" imgH="3088767" progId="ChemDraw.Document.6.0">
                  <p:embed/>
                </p:oleObj>
              </mc:Choice>
              <mc:Fallback>
                <p:oleObj name="CS ChemDraw Drawing" r:id="rId6" imgW="2524887" imgH="3088767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13238"/>
                        <a:ext cx="1893888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7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(Triphos)Fe(bpy)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77761"/>
            <a:ext cx="2190222" cy="234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93472" y="5204936"/>
            <a:ext cx="11785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1.420(4) Å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88672" y="5369399"/>
            <a:ext cx="419100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0" y="5078849"/>
            <a:ext cx="204414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Low-spin Fe(I) </a:t>
            </a: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antiferromagnetically </a:t>
            </a: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coupled to (bpy</a:t>
            </a:r>
            <a:r>
              <a:rPr lang="en-US" sz="14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•-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3" y="1502265"/>
            <a:ext cx="4025217" cy="253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4400" y="4590951"/>
            <a:ext cx="56457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XRD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594" y="1219200"/>
            <a:ext cx="1638590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Electrochemistry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901536" cy="284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953000" y="1219200"/>
            <a:ext cx="53251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DFT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49530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1.399(3) Å</a:t>
            </a:r>
            <a:endParaRPr lang="en-US" sz="12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7333" y="5486400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1.383(3) Å</a:t>
            </a:r>
            <a:endParaRPr lang="en-US" sz="12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48667" y="5625917"/>
            <a:ext cx="1006557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44510" y="5105400"/>
            <a:ext cx="1056335" cy="0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07347"/>
              </p:ext>
            </p:extLst>
          </p:nvPr>
        </p:nvGraphicFramePr>
        <p:xfrm>
          <a:off x="4876800" y="4313238"/>
          <a:ext cx="1893888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2" name="CS ChemDraw Drawing" r:id="rId7" imgW="2524887" imgH="3088767" progId="ChemDraw.Document.6.0">
                  <p:embed/>
                </p:oleObj>
              </mc:Choice>
              <mc:Fallback>
                <p:oleObj name="CS ChemDraw Drawing" r:id="rId7" imgW="2524887" imgH="3088767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13238"/>
                        <a:ext cx="1893888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5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</a:t>
            </a:r>
            <a:r>
              <a:rPr lang="en-US" sz="2800" dirty="0" smtClean="0">
                <a:solidFill>
                  <a:srgbClr val="990033"/>
                </a:solidFill>
                <a:latin typeface="Adobe Fan Heiti Std B" pitchFamily="34" charset="-128"/>
                <a:ea typeface="Adobe Fan Heiti Std B" pitchFamily="34" charset="-128"/>
                <a:cs typeface="Times New Roman"/>
              </a:rPr>
              <a:t>össbauer Comparison</a:t>
            </a:r>
            <a:endParaRPr lang="en-US" sz="2800" baseline="-25000" dirty="0">
              <a:solidFill>
                <a:srgbClr val="990033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933873"/>
              </p:ext>
            </p:extLst>
          </p:nvPr>
        </p:nvGraphicFramePr>
        <p:xfrm>
          <a:off x="533401" y="1328071"/>
          <a:ext cx="1815941" cy="217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0" name="CS ChemDraw Drawing" r:id="rId4" imgW="2421255" imgH="2895219" progId="ChemDraw.Document.6.0">
                  <p:embed/>
                </p:oleObj>
              </mc:Choice>
              <mc:Fallback>
                <p:oleObj name="CS ChemDraw Drawing" r:id="rId4" imgW="2421255" imgH="28952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1" y="1328071"/>
                        <a:ext cx="1815941" cy="2171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187170"/>
              </p:ext>
            </p:extLst>
          </p:nvPr>
        </p:nvGraphicFramePr>
        <p:xfrm>
          <a:off x="2895600" y="1328071"/>
          <a:ext cx="1703927" cy="2177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1" name="CS ChemDraw Drawing" r:id="rId6" imgW="2271903" imgH="2902839" progId="ChemDraw.Document.6.0">
                  <p:embed/>
                </p:oleObj>
              </mc:Choice>
              <mc:Fallback>
                <p:oleObj name="CS ChemDraw Drawing" r:id="rId6" imgW="2271903" imgH="29028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5600" y="1328071"/>
                        <a:ext cx="1703927" cy="2177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85800" y="3733800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δ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0.013 mm/s</a:t>
            </a:r>
          </a:p>
          <a:p>
            <a:pPr algn="ctr"/>
            <a:r>
              <a:rPr lang="el-GR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Δ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Q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2.19 mm/s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9685" y="3733800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δ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0.106 mm/s</a:t>
            </a:r>
          </a:p>
          <a:p>
            <a:pPr algn="ctr"/>
            <a:r>
              <a:rPr lang="el-GR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Δ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Q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1.16 mm/s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789865"/>
              </p:ext>
            </p:extLst>
          </p:nvPr>
        </p:nvGraphicFramePr>
        <p:xfrm>
          <a:off x="762000" y="4612538"/>
          <a:ext cx="1421282" cy="117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2" name="CS ChemDraw Drawing" r:id="rId8" imgW="1776603" imgH="1473327" progId="ChemDraw.Document.6.0">
                  <p:embed/>
                </p:oleObj>
              </mc:Choice>
              <mc:Fallback>
                <p:oleObj name="CS ChemDraw Drawing" r:id="rId8" imgW="1776603" imgH="14733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4612538"/>
                        <a:ext cx="1421282" cy="117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453613"/>
              </p:ext>
            </p:extLst>
          </p:nvPr>
        </p:nvGraphicFramePr>
        <p:xfrm>
          <a:off x="3019473" y="4572000"/>
          <a:ext cx="1327404" cy="141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3" name="CS ChemDraw Drawing" r:id="rId10" imgW="1659255" imgH="1764411" progId="ChemDraw.Document.6.0">
                  <p:embed/>
                </p:oleObj>
              </mc:Choice>
              <mc:Fallback>
                <p:oleObj name="CS ChemDraw Drawing" r:id="rId10" imgW="1659255" imgH="17644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19473" y="4572000"/>
                        <a:ext cx="1327404" cy="1411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9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</a:t>
            </a:r>
            <a:r>
              <a:rPr lang="en-US" sz="2800" dirty="0" smtClean="0">
                <a:solidFill>
                  <a:srgbClr val="990033"/>
                </a:solidFill>
                <a:latin typeface="Adobe Fan Heiti Std B" pitchFamily="34" charset="-128"/>
                <a:ea typeface="Adobe Fan Heiti Std B" pitchFamily="34" charset="-128"/>
                <a:cs typeface="Times New Roman"/>
              </a:rPr>
              <a:t>össbauer Comparison</a:t>
            </a:r>
            <a:endParaRPr lang="en-US" sz="2800" baseline="-25000" dirty="0">
              <a:solidFill>
                <a:srgbClr val="990033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96695"/>
              </p:ext>
            </p:extLst>
          </p:nvPr>
        </p:nvGraphicFramePr>
        <p:xfrm>
          <a:off x="5292376" y="1326928"/>
          <a:ext cx="1565624" cy="217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5" name="CS ChemDraw Drawing" r:id="rId4" imgW="2087499" imgH="2904363" progId="ChemDraw.Document.6.0">
                  <p:embed/>
                </p:oleObj>
              </mc:Choice>
              <mc:Fallback>
                <p:oleObj name="CS ChemDraw Drawing" r:id="rId4" imgW="2087499" imgH="29043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2376" y="1326928"/>
                        <a:ext cx="1565624" cy="217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28" y="3717171"/>
            <a:ext cx="3708172" cy="268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5800" y="3733800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δ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0.013 mm/s</a:t>
            </a:r>
          </a:p>
          <a:p>
            <a:pPr algn="ctr"/>
            <a:r>
              <a:rPr lang="el-GR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Δ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Q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2.19 mm/s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9685" y="3733800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δ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0.106 mm/s</a:t>
            </a:r>
          </a:p>
          <a:p>
            <a:pPr algn="ctr"/>
            <a:r>
              <a:rPr lang="el-GR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Δ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Q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1.16 mm/s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61314" y="3048000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δ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0.086 mm/s</a:t>
            </a:r>
          </a:p>
          <a:p>
            <a:pPr algn="ctr"/>
            <a:r>
              <a:rPr lang="el-GR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Δ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Q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1.08 mm/s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2057400"/>
            <a:ext cx="204414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Low-spin Fe(I) </a:t>
            </a: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antiferromagnetically </a:t>
            </a: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coupled to (COT</a:t>
            </a:r>
            <a:r>
              <a:rPr lang="en-US" sz="14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•-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789865"/>
              </p:ext>
            </p:extLst>
          </p:nvPr>
        </p:nvGraphicFramePr>
        <p:xfrm>
          <a:off x="762000" y="4613275"/>
          <a:ext cx="142081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6" name="CS ChemDraw Drawing" r:id="rId7" imgW="1776603" imgH="1473327" progId="ChemDraw.Document.6.0">
                  <p:embed/>
                </p:oleObj>
              </mc:Choice>
              <mc:Fallback>
                <p:oleObj name="CS ChemDraw Drawing" r:id="rId7" imgW="1776603" imgH="1473327" progId="ChemDraw.Document.6.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13275"/>
                        <a:ext cx="1420813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453613"/>
              </p:ext>
            </p:extLst>
          </p:nvPr>
        </p:nvGraphicFramePr>
        <p:xfrm>
          <a:off x="3019425" y="4572000"/>
          <a:ext cx="132715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7" name="CS ChemDraw Drawing" r:id="rId9" imgW="1659255" imgH="1764411" progId="ChemDraw.Document.6.0">
                  <p:embed/>
                </p:oleObj>
              </mc:Choice>
              <mc:Fallback>
                <p:oleObj name="CS ChemDraw Drawing" r:id="rId9" imgW="1659255" imgH="1764411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4572000"/>
                        <a:ext cx="132715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933873"/>
              </p:ext>
            </p:extLst>
          </p:nvPr>
        </p:nvGraphicFramePr>
        <p:xfrm>
          <a:off x="533400" y="1328738"/>
          <a:ext cx="1816100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8" name="CS ChemDraw Drawing" r:id="rId11" imgW="2421255" imgH="2895219" progId="ChemDraw.Document.6.0">
                  <p:embed/>
                </p:oleObj>
              </mc:Choice>
              <mc:Fallback>
                <p:oleObj name="CS ChemDraw Drawing" r:id="rId11" imgW="2421255" imgH="2895219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28738"/>
                        <a:ext cx="1816100" cy="217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187170"/>
              </p:ext>
            </p:extLst>
          </p:nvPr>
        </p:nvGraphicFramePr>
        <p:xfrm>
          <a:off x="2895600" y="1328738"/>
          <a:ext cx="1703388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9" name="CS ChemDraw Drawing" r:id="rId13" imgW="2271903" imgH="2902839" progId="ChemDraw.Document.6.0">
                  <p:embed/>
                </p:oleObj>
              </mc:Choice>
              <mc:Fallback>
                <p:oleObj name="CS ChemDraw Drawing" r:id="rId13" imgW="2271903" imgH="2902839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328738"/>
                        <a:ext cx="1703388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6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EPR Confirmation</a:t>
            </a:r>
            <a:endParaRPr lang="en-US" sz="2800" baseline="-25000" dirty="0">
              <a:solidFill>
                <a:srgbClr val="990033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34200" y="2057400"/>
            <a:ext cx="204414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Low-spin Fe(I) </a:t>
            </a: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antiferromagnetically </a:t>
            </a: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coupled to (COT</a:t>
            </a:r>
            <a:r>
              <a:rPr lang="en-US" sz="14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•-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2590801" cy="5497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1034534"/>
            <a:ext cx="365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04410" y="2971800"/>
            <a:ext cx="365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8800" y="1447800"/>
            <a:ext cx="264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Triplet 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eigenstates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:</a:t>
            </a:r>
          </a:p>
          <a:p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Ψ</a:t>
            </a:r>
            <a:r>
              <a:rPr lang="en-US" sz="1400" b="1" baseline="-25000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,</a:t>
            </a:r>
            <a:r>
              <a:rPr lang="el-GR" sz="1400" b="1" dirty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 </a:t>
            </a:r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Ψ</a:t>
            </a:r>
            <a:r>
              <a:rPr lang="en-US" sz="1400" b="1" baseline="-25000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,</a:t>
            </a:r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 Ψ</a:t>
            </a:r>
            <a:r>
              <a:rPr lang="en-US" sz="1400" b="1" baseline="-25000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3</a:t>
            </a:r>
          </a:p>
          <a:p>
            <a:r>
              <a:rPr lang="en-US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Singlet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eigenstate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:</a:t>
            </a:r>
          </a:p>
          <a:p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Ψ</a:t>
            </a:r>
            <a:r>
              <a:rPr lang="en-US" sz="1400" b="1" baseline="-25000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 </a:t>
            </a:r>
          </a:p>
          <a:p>
            <a:endParaRPr lang="en-US" sz="1400" b="1" dirty="0">
              <a:solidFill>
                <a:srgbClr val="4F5557"/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4F5557"/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rgbClr val="4F5557"/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4F5557"/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4F5557"/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rgbClr val="4F5557"/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                   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4876800"/>
            <a:ext cx="3424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Consistent with a strong dipolar interaction between two unpaired spins that are within close proximity of one another.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3749" y="3817679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 σ = 2.3%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96695"/>
              </p:ext>
            </p:extLst>
          </p:nvPr>
        </p:nvGraphicFramePr>
        <p:xfrm>
          <a:off x="5292725" y="1327150"/>
          <a:ext cx="1565275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2" name="CS ChemDraw Drawing" r:id="rId5" imgW="2087499" imgH="2904363" progId="ChemDraw.Document.6.0">
                  <p:embed/>
                </p:oleObj>
              </mc:Choice>
              <mc:Fallback>
                <p:oleObj name="CS ChemDraw Drawing" r:id="rId5" imgW="2087499" imgH="2904363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327150"/>
                        <a:ext cx="1565275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2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COT as a Redox-Active Ligand</a:t>
            </a:r>
            <a:endParaRPr lang="en-US" sz="2800" baseline="-25000" dirty="0">
              <a:solidFill>
                <a:srgbClr val="990033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~ 40 </a:t>
            </a:r>
            <a:r>
              <a:rPr lang="el-GR" sz="1600" b="1" i="1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η</a:t>
            </a:r>
            <a:r>
              <a:rPr lang="en-US" sz="1600" b="1" baseline="30000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4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-COT</a:t>
            </a:r>
            <a:r>
              <a:rPr lang="en-US" sz="1600" b="1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complexes characterized 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by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XRD.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Several feature a disordered COT ligand (unreliable C-C distances)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Do any possess a COT radical anion?</a:t>
            </a:r>
          </a:p>
          <a:p>
            <a:endParaRPr lang="en-US" sz="20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COT as a Redox-Active Ligand</a:t>
            </a:r>
            <a:endParaRPr lang="en-US" sz="2800" baseline="-25000" dirty="0">
              <a:solidFill>
                <a:srgbClr val="990033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~ 40 </a:t>
            </a:r>
            <a:r>
              <a:rPr lang="el-GR" sz="1600" b="1" i="1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η</a:t>
            </a:r>
            <a:r>
              <a:rPr lang="en-US" sz="1600" b="1" baseline="30000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4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-COT</a:t>
            </a:r>
            <a:r>
              <a:rPr lang="en-US" sz="1600" b="1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complexes characterized 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by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XRD.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Several feature a disordered COT ligand (unreliable C-C distances)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Do any possess a COT radical anion?</a:t>
            </a:r>
          </a:p>
          <a:p>
            <a:endParaRPr lang="en-US" sz="20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052438"/>
              </p:ext>
            </p:extLst>
          </p:nvPr>
        </p:nvGraphicFramePr>
        <p:xfrm>
          <a:off x="1560100" y="3110008"/>
          <a:ext cx="5602700" cy="15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21" name="CS ChemDraw Drawing" r:id="rId4" imgW="7470267" imgH="2050923" progId="ChemDraw.Document.6.0">
                  <p:embed/>
                </p:oleObj>
              </mc:Choice>
              <mc:Fallback>
                <p:oleObj name="CS ChemDraw Drawing" r:id="rId4" imgW="7470267" imgH="20509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0100" y="3110008"/>
                        <a:ext cx="5602700" cy="153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71558" y="5819001"/>
            <a:ext cx="6600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dirty="0" smtClean="0"/>
              <a:t>Lavallo, V.; El-Batta, A.; Bertrand, G.; Grubbs, R. H. </a:t>
            </a:r>
            <a:r>
              <a:rPr lang="en-US" sz="1200" i="1" dirty="0" smtClean="0"/>
              <a:t>Angew</a:t>
            </a:r>
            <a:r>
              <a:rPr lang="en-US" sz="1200" dirty="0" smtClean="0"/>
              <a:t>. </a:t>
            </a:r>
            <a:r>
              <a:rPr lang="en-US" sz="1200" i="1" dirty="0" smtClean="0"/>
              <a:t>Chem. Int. Ed. </a:t>
            </a:r>
            <a:r>
              <a:rPr lang="en-US" sz="1200" b="1" dirty="0" smtClean="0"/>
              <a:t>2011</a:t>
            </a:r>
            <a:r>
              <a:rPr lang="en-US" sz="1200" dirty="0" smtClean="0"/>
              <a:t>, </a:t>
            </a:r>
            <a:r>
              <a:rPr lang="en-US" sz="1200" i="1" dirty="0" smtClean="0"/>
              <a:t>50</a:t>
            </a:r>
            <a:r>
              <a:rPr lang="en-US" sz="1200" dirty="0" smtClean="0"/>
              <a:t>, 268-271.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841467" y="3751918"/>
            <a:ext cx="75533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 smtClean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1.415(5)</a:t>
            </a:r>
            <a:endParaRPr lang="en-US" sz="12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4107518"/>
            <a:ext cx="75533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 smtClean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1.382(6)</a:t>
            </a:r>
            <a:endParaRPr lang="en-US" sz="12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4648200"/>
            <a:ext cx="75533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 smtClean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1.429(6)</a:t>
            </a:r>
            <a:endParaRPr lang="en-US" sz="12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667000" y="4414915"/>
            <a:ext cx="152400" cy="244068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41467" y="4267200"/>
            <a:ext cx="304800" cy="1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32166" y="3995501"/>
            <a:ext cx="174467" cy="133097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67200" y="3516124"/>
            <a:ext cx="3273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000" dirty="0" smtClean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?</a:t>
            </a:r>
            <a:endParaRPr lang="en-US" sz="20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033585"/>
              </p:ext>
            </p:extLst>
          </p:nvPr>
        </p:nvGraphicFramePr>
        <p:xfrm>
          <a:off x="296570" y="4299883"/>
          <a:ext cx="1379830" cy="107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22" name="CS ChemDraw Drawing" r:id="rId6" imgW="1724787" imgH="1337691" progId="ChemDraw.Document.6.0">
                  <p:embed/>
                </p:oleObj>
              </mc:Choice>
              <mc:Fallback>
                <p:oleObj name="CS ChemDraw Drawing" r:id="rId6" imgW="1724787" imgH="13376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570" y="4299883"/>
                        <a:ext cx="1379830" cy="1070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85024"/>
              </p:ext>
            </p:extLst>
          </p:nvPr>
        </p:nvGraphicFramePr>
        <p:xfrm>
          <a:off x="6934200" y="3962400"/>
          <a:ext cx="1843126" cy="142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23" name="CS ChemDraw Drawing" r:id="rId8" imgW="2303907" imgH="1775079" progId="ChemDraw.Document.6.0">
                  <p:embed/>
                </p:oleObj>
              </mc:Choice>
              <mc:Fallback>
                <p:oleObj name="CS ChemDraw Drawing" r:id="rId8" imgW="2303907" imgH="17750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34200" y="3962400"/>
                        <a:ext cx="1843126" cy="142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991248" y="5029200"/>
            <a:ext cx="1285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b="1" i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=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2.87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l-GR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b="1" i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746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Dewar-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Chatt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Model for Ethylene Coordinatio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78203"/>
              </p:ext>
            </p:extLst>
          </p:nvPr>
        </p:nvGraphicFramePr>
        <p:xfrm>
          <a:off x="5099609" y="1366552"/>
          <a:ext cx="3291554" cy="4958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7" name="CS ChemDraw Drawing" r:id="rId4" imgW="4388739" imgH="6610731" progId="ChemDraw.Document.6.0">
                  <p:embed/>
                </p:oleObj>
              </mc:Choice>
              <mc:Fallback>
                <p:oleObj name="CS ChemDraw Drawing" r:id="rId4" imgW="4388739" imgH="66107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9609" y="1366552"/>
                        <a:ext cx="3291554" cy="4958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85800" y="5105400"/>
            <a:ext cx="3886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Although coordinated ethylene may react like a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dialkyl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ligand, it is not redox-active since its </a:t>
            </a:r>
            <a:r>
              <a:rPr lang="el-GR" sz="1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π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* orbital is not populated!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11110"/>
              </p:ext>
            </p:extLst>
          </p:nvPr>
        </p:nvGraphicFramePr>
        <p:xfrm>
          <a:off x="838201" y="2438401"/>
          <a:ext cx="2993231" cy="1539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8" name="CS ChemDraw Drawing" r:id="rId6" imgW="3990975" imgH="2052447" progId="ChemDraw.Document.6.0">
                  <p:embed/>
                </p:oleObj>
              </mc:Choice>
              <mc:Fallback>
                <p:oleObj name="CS ChemDraw Drawing" r:id="rId6" imgW="3990975" imgH="20524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1" y="2438401"/>
                        <a:ext cx="2993231" cy="1539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38200" y="2057400"/>
            <a:ext cx="948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Neutral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4133" y="2057400"/>
            <a:ext cx="948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Dialkyl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397258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σ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-donation</a:t>
            </a:r>
            <a:endParaRPr lang="en-US" sz="14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3972580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π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backbonding</a:t>
            </a:r>
            <a:endParaRPr lang="en-US" sz="14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58739"/>
              </p:ext>
            </p:extLst>
          </p:nvPr>
        </p:nvGraphicFramePr>
        <p:xfrm>
          <a:off x="1903762" y="3048000"/>
          <a:ext cx="5563838" cy="157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45" name="CS ChemDraw Drawing" r:id="rId3" imgW="7418451" imgH="2095119" progId="ChemDraw.Document.6.0">
                  <p:embed/>
                </p:oleObj>
              </mc:Choice>
              <mc:Fallback>
                <p:oleObj name="CS ChemDraw Drawing" r:id="rId3" imgW="7418451" imgH="20951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3762" y="3048000"/>
                        <a:ext cx="5563838" cy="1571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COT as a Redox-Active Ligand</a:t>
            </a:r>
            <a:endParaRPr lang="en-US" sz="2800" baseline="-25000" dirty="0">
              <a:solidFill>
                <a:srgbClr val="990033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~ 40 </a:t>
            </a:r>
            <a:r>
              <a:rPr lang="el-GR" sz="1600" b="1" i="1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η</a:t>
            </a:r>
            <a:r>
              <a:rPr lang="en-US" sz="1600" b="1" baseline="30000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4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-COT</a:t>
            </a:r>
            <a:r>
              <a:rPr lang="en-US" sz="1600" b="1" dirty="0">
                <a:solidFill>
                  <a:srgbClr val="4F5557"/>
                </a:solidFill>
                <a:ea typeface="Adobe Heiti Std R" pitchFamily="34" charset="-128"/>
                <a:cs typeface="Calibri"/>
              </a:rPr>
              <a:t>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complexes characterized 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by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XRD.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Several feature a disordered COT ligand (unreliable C-C distances)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Do any possess a COT radical anion?</a:t>
            </a:r>
          </a:p>
          <a:p>
            <a:endParaRPr lang="en-US" sz="20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40428" y="5819001"/>
            <a:ext cx="64631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dirty="0" smtClean="0"/>
              <a:t>Brennessel, W. W.; Young, Jr., V. G.; Ellis, J. E. </a:t>
            </a:r>
            <a:r>
              <a:rPr lang="en-US" sz="1200" i="1" dirty="0" smtClean="0"/>
              <a:t>Angew</a:t>
            </a:r>
            <a:r>
              <a:rPr lang="en-US" sz="1200" dirty="0" smtClean="0"/>
              <a:t>. </a:t>
            </a:r>
            <a:r>
              <a:rPr lang="en-US" sz="1200" i="1" dirty="0" smtClean="0"/>
              <a:t>Chem. Int. Ed. </a:t>
            </a:r>
            <a:r>
              <a:rPr lang="en-US" sz="1200" b="1" dirty="0" smtClean="0"/>
              <a:t>2002</a:t>
            </a:r>
            <a:r>
              <a:rPr lang="en-US" sz="1200" dirty="0" smtClean="0"/>
              <a:t>, </a:t>
            </a:r>
            <a:r>
              <a:rPr lang="en-US" sz="1200" i="1" dirty="0" smtClean="0"/>
              <a:t>41</a:t>
            </a:r>
            <a:r>
              <a:rPr lang="en-US" sz="1200" dirty="0" smtClean="0"/>
              <a:t>, 1211-1215.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743200" y="3732268"/>
            <a:ext cx="75533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 smtClean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1.437(4)</a:t>
            </a:r>
            <a:endParaRPr lang="en-US" sz="12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5933" y="4087868"/>
            <a:ext cx="75533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 smtClean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1.398(4)</a:t>
            </a:r>
            <a:endParaRPr lang="en-US" sz="12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2533" y="4628550"/>
            <a:ext cx="755335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dirty="0" smtClean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1.429(4)</a:t>
            </a:r>
            <a:endParaRPr lang="en-US" sz="12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568733" y="4395265"/>
            <a:ext cx="152400" cy="244068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43200" y="4247550"/>
            <a:ext cx="304800" cy="1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33899" y="3975851"/>
            <a:ext cx="174467" cy="133097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67200" y="3516124"/>
            <a:ext cx="3273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000" dirty="0" smtClean="0">
                <a:solidFill>
                  <a:srgbClr val="990033"/>
                </a:solidFill>
                <a:latin typeface="CG Times (W1)"/>
                <a:ea typeface="Times New Roman"/>
                <a:cs typeface="CG Times (W1)"/>
              </a:rPr>
              <a:t>?</a:t>
            </a:r>
            <a:endParaRPr lang="en-US" sz="2000" dirty="0">
              <a:solidFill>
                <a:srgbClr val="990033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37208"/>
              </p:ext>
            </p:extLst>
          </p:nvPr>
        </p:nvGraphicFramePr>
        <p:xfrm>
          <a:off x="434340" y="3387852"/>
          <a:ext cx="1242060" cy="2022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46" name="CS ChemDraw Drawing" r:id="rId6" imgW="1552575" imgH="2527935" progId="ChemDraw.Document.6.0">
                  <p:embed/>
                </p:oleObj>
              </mc:Choice>
              <mc:Fallback>
                <p:oleObj name="CS ChemDraw Drawing" r:id="rId6" imgW="1552575" imgH="25279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" y="3387852"/>
                        <a:ext cx="1242060" cy="2022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91465"/>
              </p:ext>
            </p:extLst>
          </p:nvPr>
        </p:nvGraphicFramePr>
        <p:xfrm>
          <a:off x="7010400" y="3496970"/>
          <a:ext cx="1713890" cy="198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47" name="CS ChemDraw Drawing" r:id="rId8" imgW="2142363" imgH="2486787" progId="ChemDraw.Document.6.0">
                  <p:embed/>
                </p:oleObj>
              </mc:Choice>
              <mc:Fallback>
                <p:oleObj name="CS ChemDraw Drawing" r:id="rId8" imgW="2142363" imgH="24867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10400" y="3496970"/>
                        <a:ext cx="1713890" cy="198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3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Outline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733" y="2286000"/>
            <a:ext cx="7467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1 - Redox-Active Ligands: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What Are They? 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How Do They Work?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and How Might They Be Improved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?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2 - The Development of a Highly Active Manganese </a:t>
            </a:r>
            <a:r>
              <a:rPr lang="en-US" sz="16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Catalyst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3 - </a:t>
            </a:r>
            <a:r>
              <a:rPr lang="en-US" sz="16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and Beyond: Expanding the Scope of Redox-Active Ligand Assisted Catalysts </a:t>
            </a:r>
          </a:p>
        </p:txBody>
      </p:sp>
    </p:spTree>
    <p:extLst>
      <p:ext uri="{BB962C8B-B14F-4D97-AF65-F5344CB8AC3E}">
        <p14:creationId xmlns:p14="http://schemas.microsoft.com/office/powerpoint/2010/main" val="12785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Traditional Coordination Compounds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45841" y="1795046"/>
            <a:ext cx="1852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Precious Metals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36141" y="30450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Two Electron Reaction Pathways Observed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929477"/>
              </p:ext>
            </p:extLst>
          </p:nvPr>
        </p:nvGraphicFramePr>
        <p:xfrm>
          <a:off x="3898297" y="2286000"/>
          <a:ext cx="1283303" cy="61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2" name="CS ChemDraw Drawing" r:id="rId4" imgW="1711071" imgH="824103" progId="ChemDraw.Document.6.0">
                  <p:embed/>
                </p:oleObj>
              </mc:Choice>
              <mc:Fallback>
                <p:oleObj name="CS ChemDraw Drawing" r:id="rId4" imgW="1711071" imgH="8241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8297" y="2286000"/>
                        <a:ext cx="1283303" cy="618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4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Traditional Coordination Compounds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45841" y="1795046"/>
            <a:ext cx="1852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Precious Metals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645840" y="3810000"/>
            <a:ext cx="1852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First Row Metals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36141" y="30450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Two Electron Reaction Pathways Observed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900" y="5102423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One Electron Reaction Pathways Observed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61146"/>
              </p:ext>
            </p:extLst>
          </p:nvPr>
        </p:nvGraphicFramePr>
        <p:xfrm>
          <a:off x="3898297" y="2286000"/>
          <a:ext cx="1283303" cy="61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90" name="CS ChemDraw Drawing" r:id="rId4" imgW="1711071" imgH="824103" progId="ChemDraw.Document.6.0">
                  <p:embed/>
                </p:oleObj>
              </mc:Choice>
              <mc:Fallback>
                <p:oleObj name="CS ChemDraw Drawing" r:id="rId4" imgW="1711071" imgH="8241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8297" y="2286000"/>
                        <a:ext cx="1283303" cy="618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932001"/>
              </p:ext>
            </p:extLst>
          </p:nvPr>
        </p:nvGraphicFramePr>
        <p:xfrm>
          <a:off x="1066800" y="4301776"/>
          <a:ext cx="6978872" cy="65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91" name="CS ChemDraw Drawing" r:id="rId6" imgW="9305163" imgH="868299" progId="ChemDraw.Document.6.0">
                  <p:embed/>
                </p:oleObj>
              </mc:Choice>
              <mc:Fallback>
                <p:oleObj name="CS ChemDraw Drawing" r:id="rId6" imgW="9305163" imgH="8682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4301776"/>
                        <a:ext cx="6978872" cy="65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5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Overcoming Radical Pathways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1143000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Precatalyst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Preparation: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4053535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Hydrogenation:</a:t>
            </a:r>
            <a:endParaRPr lang="en-US" sz="16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136715"/>
              </p:ext>
            </p:extLst>
          </p:nvPr>
        </p:nvGraphicFramePr>
        <p:xfrm>
          <a:off x="2057400" y="1503338"/>
          <a:ext cx="5393531" cy="147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1" name="CS ChemDraw Drawing" r:id="rId4" imgW="7191375" imgH="1965579" progId="ChemDraw.Document.6.0">
                  <p:embed/>
                </p:oleObj>
              </mc:Choice>
              <mc:Fallback>
                <p:oleObj name="CS ChemDraw Drawing" r:id="rId4" imgW="7191375" imgH="19655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1503338"/>
                        <a:ext cx="5393531" cy="1474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488649"/>
              </p:ext>
            </p:extLst>
          </p:nvPr>
        </p:nvGraphicFramePr>
        <p:xfrm>
          <a:off x="2754154" y="4014502"/>
          <a:ext cx="4027646" cy="55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2" name="CS ChemDraw Drawing" r:id="rId6" imgW="5370195" imgH="743331" progId="ChemDraw.Document.6.0">
                  <p:embed/>
                </p:oleObj>
              </mc:Choice>
              <mc:Fallback>
                <p:oleObj name="CS ChemDraw Drawing" r:id="rId6" imgW="5370195" imgH="7433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4154" y="4014502"/>
                        <a:ext cx="4027646" cy="557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049972" y="3075801"/>
            <a:ext cx="5570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/>
              <a:t>Bart, S</a:t>
            </a:r>
            <a:r>
              <a:rPr lang="en-US" sz="1200" dirty="0" smtClean="0"/>
              <a:t>. C</a:t>
            </a:r>
            <a:r>
              <a:rPr lang="en-US" sz="1200" dirty="0"/>
              <a:t>.; </a:t>
            </a:r>
            <a:r>
              <a:rPr lang="en-US" sz="1200" dirty="0" err="1"/>
              <a:t>Lobkovsky</a:t>
            </a:r>
            <a:r>
              <a:rPr lang="en-US" sz="1200" dirty="0"/>
              <a:t>, E.; </a:t>
            </a:r>
            <a:r>
              <a:rPr lang="en-US" sz="1200" dirty="0" err="1"/>
              <a:t>Chirik</a:t>
            </a:r>
            <a:r>
              <a:rPr lang="en-US" sz="1200" dirty="0"/>
              <a:t>, P</a:t>
            </a:r>
            <a:r>
              <a:rPr lang="en-US" sz="1200" dirty="0" smtClean="0"/>
              <a:t>. J</a:t>
            </a:r>
            <a:r>
              <a:rPr lang="en-US" sz="1200" dirty="0"/>
              <a:t>. </a:t>
            </a:r>
            <a:r>
              <a:rPr lang="en-US" sz="1200" i="1" dirty="0" smtClean="0"/>
              <a:t>J</a:t>
            </a:r>
            <a:r>
              <a:rPr lang="en-US" sz="1200" i="1" dirty="0"/>
              <a:t>. Am. Chem. Soc.</a:t>
            </a:r>
            <a:r>
              <a:rPr lang="en-US" sz="1200" dirty="0"/>
              <a:t> </a:t>
            </a:r>
            <a:r>
              <a:rPr lang="en-US" sz="1200" b="1" dirty="0"/>
              <a:t>2004</a:t>
            </a:r>
            <a:r>
              <a:rPr lang="en-US" sz="1200" dirty="0"/>
              <a:t>, </a:t>
            </a:r>
            <a:r>
              <a:rPr lang="en-US" sz="1200" i="1" dirty="0"/>
              <a:t>126</a:t>
            </a:r>
            <a:r>
              <a:rPr lang="en-US" sz="1200" dirty="0"/>
              <a:t>, 13794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36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Overcoming Radical Pathways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1143000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Precatalyst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Preparation: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4053535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Hydrogenation: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5334000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[2</a:t>
            </a:r>
            <a:r>
              <a:rPr lang="el-GR" sz="1600" b="1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π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+2</a:t>
            </a:r>
            <a:r>
              <a:rPr lang="el-GR" sz="1600" b="1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π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] Cyclization: </a:t>
            </a:r>
            <a:endParaRPr lang="en-US" sz="16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049972" y="3075801"/>
            <a:ext cx="5570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/>
              <a:t>Bart, S</a:t>
            </a:r>
            <a:r>
              <a:rPr lang="en-US" sz="1200" dirty="0" smtClean="0"/>
              <a:t>. C</a:t>
            </a:r>
            <a:r>
              <a:rPr lang="en-US" sz="1200" dirty="0"/>
              <a:t>.; </a:t>
            </a:r>
            <a:r>
              <a:rPr lang="en-US" sz="1200" dirty="0" err="1"/>
              <a:t>Lobkovsky</a:t>
            </a:r>
            <a:r>
              <a:rPr lang="en-US" sz="1200" dirty="0"/>
              <a:t>, E.; </a:t>
            </a:r>
            <a:r>
              <a:rPr lang="en-US" sz="1200" dirty="0" err="1"/>
              <a:t>Chirik</a:t>
            </a:r>
            <a:r>
              <a:rPr lang="en-US" sz="1200" dirty="0"/>
              <a:t>, P</a:t>
            </a:r>
            <a:r>
              <a:rPr lang="en-US" sz="1200" dirty="0" smtClean="0"/>
              <a:t>. J</a:t>
            </a:r>
            <a:r>
              <a:rPr lang="en-US" sz="1200" dirty="0"/>
              <a:t>. </a:t>
            </a:r>
            <a:r>
              <a:rPr lang="en-US" sz="1200" i="1" dirty="0" smtClean="0"/>
              <a:t>J</a:t>
            </a:r>
            <a:r>
              <a:rPr lang="en-US" sz="1200" i="1" dirty="0"/>
              <a:t>. Am. Chem. Soc.</a:t>
            </a:r>
            <a:r>
              <a:rPr lang="en-US" sz="1200" dirty="0"/>
              <a:t> </a:t>
            </a:r>
            <a:r>
              <a:rPr lang="en-US" sz="1200" b="1" dirty="0"/>
              <a:t>2004</a:t>
            </a:r>
            <a:r>
              <a:rPr lang="en-US" sz="1200" dirty="0"/>
              <a:t>, </a:t>
            </a:r>
            <a:r>
              <a:rPr lang="en-US" sz="1200" i="1" dirty="0"/>
              <a:t>126</a:t>
            </a:r>
            <a:r>
              <a:rPr lang="en-US" sz="1200" dirty="0"/>
              <a:t>, 13794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43000" y="6123801"/>
            <a:ext cx="7696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dirty="0" err="1" smtClean="0"/>
              <a:t>Bouwkamp</a:t>
            </a:r>
            <a:r>
              <a:rPr lang="en-US" sz="1200" dirty="0" smtClean="0"/>
              <a:t>, M. W.; Bowman, A. C.; </a:t>
            </a:r>
            <a:r>
              <a:rPr lang="en-US" sz="1200" dirty="0" err="1"/>
              <a:t>Lobkovsky</a:t>
            </a:r>
            <a:r>
              <a:rPr lang="en-US" sz="1200" dirty="0"/>
              <a:t>, E.; </a:t>
            </a:r>
            <a:r>
              <a:rPr lang="en-US" sz="1200" dirty="0" err="1"/>
              <a:t>Chirik</a:t>
            </a:r>
            <a:r>
              <a:rPr lang="en-US" sz="1200" dirty="0"/>
              <a:t>, P</a:t>
            </a:r>
            <a:r>
              <a:rPr lang="en-US" sz="1200" dirty="0" smtClean="0"/>
              <a:t>. J</a:t>
            </a:r>
            <a:r>
              <a:rPr lang="en-US" sz="1200" dirty="0"/>
              <a:t>. </a:t>
            </a:r>
            <a:r>
              <a:rPr lang="en-US" sz="1200" i="1" dirty="0" smtClean="0"/>
              <a:t>J</a:t>
            </a:r>
            <a:r>
              <a:rPr lang="en-US" sz="1200" i="1" dirty="0"/>
              <a:t>. Am. Chem. Soc.</a:t>
            </a:r>
            <a:r>
              <a:rPr lang="en-US" sz="1200" dirty="0"/>
              <a:t> </a:t>
            </a:r>
            <a:r>
              <a:rPr lang="en-US" sz="1200" b="1" dirty="0" smtClean="0"/>
              <a:t>2006</a:t>
            </a:r>
            <a:r>
              <a:rPr lang="en-US" sz="1200" dirty="0" smtClean="0"/>
              <a:t>, </a:t>
            </a:r>
            <a:r>
              <a:rPr lang="en-US" sz="1200" i="1" dirty="0" smtClean="0"/>
              <a:t>128</a:t>
            </a:r>
            <a:r>
              <a:rPr lang="en-US" sz="1200" dirty="0" smtClean="0"/>
              <a:t>, 13340.</a:t>
            </a:r>
            <a:endParaRPr lang="en-US" sz="12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86688"/>
              </p:ext>
            </p:extLst>
          </p:nvPr>
        </p:nvGraphicFramePr>
        <p:xfrm>
          <a:off x="2057400" y="1503338"/>
          <a:ext cx="5393531" cy="147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37" name="CS ChemDraw Drawing" r:id="rId4" imgW="7191375" imgH="1965579" progId="ChemDraw.Document.6.0">
                  <p:embed/>
                </p:oleObj>
              </mc:Choice>
              <mc:Fallback>
                <p:oleObj name="CS ChemDraw Drawing" r:id="rId4" imgW="7191375" imgH="19655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1503338"/>
                        <a:ext cx="5393531" cy="1474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67412"/>
              </p:ext>
            </p:extLst>
          </p:nvPr>
        </p:nvGraphicFramePr>
        <p:xfrm>
          <a:off x="2754154" y="4014502"/>
          <a:ext cx="4027646" cy="55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38" name="CS ChemDraw Drawing" r:id="rId6" imgW="5370195" imgH="743331" progId="ChemDraw.Document.6.0">
                  <p:embed/>
                </p:oleObj>
              </mc:Choice>
              <mc:Fallback>
                <p:oleObj name="CS ChemDraw Drawing" r:id="rId6" imgW="5370195" imgH="7433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4154" y="4014502"/>
                        <a:ext cx="4027646" cy="557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80070"/>
              </p:ext>
            </p:extLst>
          </p:nvPr>
        </p:nvGraphicFramePr>
        <p:xfrm>
          <a:off x="2743200" y="4724400"/>
          <a:ext cx="3700748" cy="130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39" name="CS ChemDraw Drawing" r:id="rId8" imgW="4934331" imgH="1735455" progId="ChemDraw.Document.6.0">
                  <p:embed/>
                </p:oleObj>
              </mc:Choice>
              <mc:Fallback>
                <p:oleObj name="CS ChemDraw Drawing" r:id="rId8" imgW="4934331" imgH="17354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3200" y="4724400"/>
                        <a:ext cx="3700748" cy="130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 Ligand Redox Activity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47800" y="2743200"/>
            <a:ext cx="91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Neutral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446425" y="27432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Radical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2768600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Dianion</a:t>
            </a:r>
            <a:endParaRPr lang="en-US" sz="1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13569"/>
              </p:ext>
            </p:extLst>
          </p:nvPr>
        </p:nvGraphicFramePr>
        <p:xfrm>
          <a:off x="1066800" y="3216554"/>
          <a:ext cx="6920579" cy="98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4" name="CS ChemDraw Drawing" r:id="rId4" imgW="9227439" imgH="1313307" progId="ChemDraw.Document.6.0">
                  <p:embed/>
                </p:oleObj>
              </mc:Choice>
              <mc:Fallback>
                <p:oleObj name="CS ChemDraw Drawing" r:id="rId4" imgW="9227439" imgH="13133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3216554"/>
                        <a:ext cx="6920579" cy="98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46452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Lowest energy PDI </a:t>
            </a:r>
            <a:r>
              <a:rPr lang="el-GR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π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* orbital is often close in energy to the metal d-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obritals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. 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How Does Redox-Activity Help?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489856"/>
              </p:ext>
            </p:extLst>
          </p:nvPr>
        </p:nvGraphicFramePr>
        <p:xfrm>
          <a:off x="1447800" y="1556671"/>
          <a:ext cx="6443948" cy="4463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3" name="CS ChemDraw Drawing" r:id="rId4" imgW="8591931" imgH="5950839" progId="ChemDraw.Document.6.0">
                  <p:embed/>
                </p:oleObj>
              </mc:Choice>
              <mc:Fallback>
                <p:oleObj name="CS ChemDraw Drawing" r:id="rId4" imgW="8591931" imgH="59508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556671"/>
                        <a:ext cx="6443948" cy="4463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11092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[2</a:t>
            </a:r>
            <a:r>
              <a:rPr lang="el-GR" sz="1600" b="1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π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+2</a:t>
            </a:r>
            <a:r>
              <a:rPr lang="el-GR" sz="1600" b="1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π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] Cyclization: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19946" y="4953000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Reductive C-C </a:t>
            </a:r>
          </a:p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Bond Formation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873" y="2143780"/>
            <a:ext cx="127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Reductive Elimination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0073" y="2143780"/>
            <a:ext cx="127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Ligand Substitution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4893" y="5875867"/>
            <a:ext cx="311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Iron Center Remains Divalent!</a:t>
            </a:r>
            <a:endParaRPr lang="en-US" sz="1600" b="1" i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959068" y="6383896"/>
            <a:ext cx="37465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/>
              <a:t>Chirik</a:t>
            </a:r>
            <a:r>
              <a:rPr lang="en-US" sz="1200" dirty="0"/>
              <a:t>, P</a:t>
            </a:r>
            <a:r>
              <a:rPr lang="en-US" sz="1200" dirty="0" smtClean="0"/>
              <a:t>. J.; </a:t>
            </a:r>
            <a:r>
              <a:rPr lang="en-US" sz="1200" dirty="0" err="1" smtClean="0"/>
              <a:t>Wieghardt</a:t>
            </a:r>
            <a:r>
              <a:rPr lang="en-US" sz="1200" dirty="0" smtClean="0"/>
              <a:t>, K. </a:t>
            </a:r>
            <a:r>
              <a:rPr lang="en-US" sz="1200" i="1" dirty="0" smtClean="0"/>
              <a:t>Science</a:t>
            </a:r>
            <a:r>
              <a:rPr lang="en-US" sz="1200" dirty="0" smtClean="0"/>
              <a:t> </a:t>
            </a:r>
            <a:r>
              <a:rPr lang="en-US" sz="1200" b="1" dirty="0" smtClean="0"/>
              <a:t>2010</a:t>
            </a:r>
            <a:r>
              <a:rPr lang="en-US" sz="1200" dirty="0" smtClean="0"/>
              <a:t>, </a:t>
            </a:r>
            <a:r>
              <a:rPr lang="en-US" sz="1200" i="1" dirty="0" smtClean="0"/>
              <a:t>327</a:t>
            </a:r>
            <a:r>
              <a:rPr lang="en-US" sz="1200" dirty="0" smtClean="0"/>
              <a:t>, 794.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51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Outline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733" y="2286000"/>
            <a:ext cx="7467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1 - Redox-Active Ligands: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What Are They? 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How Do They Work?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and 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How Might They Be Improved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?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2 - The Development of a Highly Active Manganese </a:t>
            </a:r>
            <a:r>
              <a:rPr lang="en-US" sz="16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Catalyst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3 - </a:t>
            </a:r>
            <a:r>
              <a:rPr lang="en-US" sz="16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and Beyond: Expanding the Scope of Redox-Active Ligand Assisted Catalysts </a:t>
            </a:r>
          </a:p>
        </p:txBody>
      </p:sp>
    </p:spTree>
    <p:extLst>
      <p:ext uri="{BB962C8B-B14F-4D97-AF65-F5344CB8AC3E}">
        <p14:creationId xmlns:p14="http://schemas.microsoft.com/office/powerpoint/2010/main" val="15241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Catalyst Design Inspiration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7057"/>
              </p:ext>
            </p:extLst>
          </p:nvPr>
        </p:nvGraphicFramePr>
        <p:xfrm>
          <a:off x="900589" y="1990889"/>
          <a:ext cx="7405211" cy="2314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15" name="CS ChemDraw Drawing" r:id="rId4" imgW="9873615" imgH="3085719" progId="ChemDraw.Document.6.0">
                  <p:embed/>
                </p:oleObj>
              </mc:Choice>
              <mc:Fallback>
                <p:oleObj name="CS ChemDraw Drawing" r:id="rId4" imgW="9873615" imgH="30857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589" y="1990889"/>
                        <a:ext cx="7405211" cy="2314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2600" y="4505489"/>
            <a:ext cx="594360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Donor Substituted Redox-Active Ligands Might: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Obviate the Need for Steric Bulk in Catalyst Design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Improve Activity by Stabilizing High Energy Catalytic Intermediates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Participate in </a:t>
            </a:r>
            <a:r>
              <a:rPr lang="en-US" sz="1400" b="1" dirty="0" err="1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Bifunctional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Catalysis</a:t>
            </a:r>
          </a:p>
          <a:p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Conjugated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Diene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Ligands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58595"/>
              </p:ext>
            </p:extLst>
          </p:nvPr>
        </p:nvGraphicFramePr>
        <p:xfrm>
          <a:off x="2667000" y="1899209"/>
          <a:ext cx="3329273" cy="414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1" name="CS ChemDraw Drawing" r:id="rId4" imgW="4439031" imgH="5531739" progId="ChemDraw.Document.6.0">
                  <p:embed/>
                </p:oleObj>
              </mc:Choice>
              <mc:Fallback>
                <p:oleObj name="CS ChemDraw Drawing" r:id="rId4" imgW="4439031" imgH="55317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1899209"/>
                        <a:ext cx="3329273" cy="414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85533" y="1447800"/>
            <a:ext cx="948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Neutral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63067" y="1447800"/>
            <a:ext cx="948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Enediyl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533" y="1789093"/>
            <a:ext cx="1735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η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-1,3-Butadiene coordination:</a:t>
            </a:r>
            <a:endParaRPr lang="en-US" sz="1400" b="1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3352800"/>
            <a:ext cx="220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Can be considered a redox-active ligand (singlet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dianion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shown) if electrons are fully transferred to </a:t>
            </a:r>
            <a:r>
              <a:rPr lang="el-GR" sz="1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Ψ</a:t>
            </a:r>
            <a:r>
              <a:rPr lang="en-US" sz="1400" b="1" baseline="-25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.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This is different than </a:t>
            </a:r>
            <a:r>
              <a:rPr lang="en-US" sz="1400" b="1" i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backbonding</a:t>
            </a:r>
            <a:r>
              <a:rPr lang="en-US" sz="1400" b="1" i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!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Chelate Preparation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678148"/>
              </p:ext>
            </p:extLst>
          </p:nvPr>
        </p:nvGraphicFramePr>
        <p:xfrm>
          <a:off x="609600" y="1451896"/>
          <a:ext cx="7490936" cy="220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3" name="CS ChemDraw Drawing" r:id="rId4" imgW="9987915" imgH="2940939" progId="ChemDraw.Document.6.0">
                  <p:embed/>
                </p:oleObj>
              </mc:Choice>
              <mc:Fallback>
                <p:oleObj name="CS ChemDraw Drawing" r:id="rId4" imgW="9987915" imgH="29409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451896"/>
                        <a:ext cx="7490936" cy="2205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9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Chelate Preparation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751075"/>
              </p:ext>
            </p:extLst>
          </p:nvPr>
        </p:nvGraphicFramePr>
        <p:xfrm>
          <a:off x="609600" y="1451896"/>
          <a:ext cx="7490936" cy="220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6" name="CS ChemDraw Drawing" r:id="rId4" imgW="9987915" imgH="2940939" progId="ChemDraw.Document.6.0">
                  <p:embed/>
                </p:oleObj>
              </mc:Choice>
              <mc:Fallback>
                <p:oleObj name="CS ChemDraw Drawing" r:id="rId4" imgW="9987915" imgH="29409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451896"/>
                        <a:ext cx="7490936" cy="2205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477000" y="4495800"/>
            <a:ext cx="1981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Easy to Prepare 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Highly Modular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413715"/>
              </p:ext>
            </p:extLst>
          </p:nvPr>
        </p:nvGraphicFramePr>
        <p:xfrm>
          <a:off x="609600" y="4038600"/>
          <a:ext cx="5108924" cy="215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" name="CS ChemDraw Drawing" r:id="rId6" imgW="6811899" imgH="2869311" progId="ChemDraw.Document.6.0">
                  <p:embed/>
                </p:oleObj>
              </mc:Choice>
              <mc:Fallback>
                <p:oleObj name="CS ChemDraw Drawing" r:id="rId6" imgW="6811899" imgH="28693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4038600"/>
                        <a:ext cx="5108924" cy="215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9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Rh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  <a:sym typeface="Wingdings" panose="05000000000000000000" pitchFamily="2" charset="2"/>
              </a:rPr>
              <a:t> Diamagnetic, Well-Investigated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40379"/>
              </p:ext>
            </p:extLst>
          </p:nvPr>
        </p:nvGraphicFramePr>
        <p:xfrm>
          <a:off x="762000" y="2362200"/>
          <a:ext cx="7390352" cy="226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2" name="CS ChemDraw Drawing" r:id="rId4" imgW="9853803" imgH="3020187" progId="ChemDraw.Document.6.0">
                  <p:embed/>
                </p:oleObj>
              </mc:Choice>
              <mc:Fallback>
                <p:oleObj name="CS ChemDraw Drawing" r:id="rId4" imgW="9853803" imgH="30201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362200"/>
                        <a:ext cx="7390352" cy="2265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8006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and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13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 NMR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indicate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top to bottom ligand equivalence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4733"/>
            <a:ext cx="4149082" cy="2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Rh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  <a:sym typeface="Wingdings" panose="05000000000000000000" pitchFamily="2" charset="2"/>
              </a:rPr>
              <a:t>Backbonding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  <a:sym typeface="Wingdings" panose="05000000000000000000" pitchFamily="2" charset="2"/>
              </a:rPr>
              <a:t> Over Redox-Activity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94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85" y="1447800"/>
            <a:ext cx="3916315" cy="18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10666"/>
              </p:ext>
            </p:extLst>
          </p:nvPr>
        </p:nvGraphicFramePr>
        <p:xfrm>
          <a:off x="405949" y="3391960"/>
          <a:ext cx="2337251" cy="250621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270451"/>
                <a:gridCol w="1066800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2.030(3)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1.884(3)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2.030(3)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2.3476(9)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1.316(4)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N(3)-C(8)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1.303(4)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1.452(5)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C(7)-C(8)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1.467(4)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N(1)-Rh(1)-N(2)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79.76(11)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N(1)-Rh(1)-N(3)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159.19(11)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79.44(11)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</a:t>
                      </a:r>
                      <a:r>
                        <a:rPr lang="en-US" sz="11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178.68(8)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01187"/>
              </p:ext>
            </p:extLst>
          </p:nvPr>
        </p:nvGraphicFramePr>
        <p:xfrm>
          <a:off x="6425749" y="3391960"/>
          <a:ext cx="2337251" cy="250621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270451"/>
                <a:gridCol w="1066800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2.030(3)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1.889(3)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2.032(3)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2.3621(9)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1.316(5)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N(3)-C(8)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1.303(5)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1.462(5)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C(7)-C(8)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1.475(5)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N(1)-Rh(1)-N(2)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79.27(13)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N(1)-Rh(1)-N(3)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159.13(12)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79.86(7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</a:t>
                      </a:r>
                      <a:r>
                        <a:rPr lang="en-US" sz="11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176.92(9)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2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4733"/>
            <a:ext cx="4149082" cy="22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Rh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  <a:sym typeface="Wingdings" panose="05000000000000000000" pitchFamily="2" charset="2"/>
              </a:rPr>
              <a:t>Backbonding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  <a:sym typeface="Wingdings" panose="05000000000000000000" pitchFamily="2" charset="2"/>
              </a:rPr>
              <a:t> Over Redox-Activity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94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85" y="1447800"/>
            <a:ext cx="3916315" cy="18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28113"/>
              </p:ext>
            </p:extLst>
          </p:nvPr>
        </p:nvGraphicFramePr>
        <p:xfrm>
          <a:off x="405949" y="3391960"/>
          <a:ext cx="2337251" cy="250621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270451"/>
                <a:gridCol w="1066800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2.030(3)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1.884(3)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2.030(3)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2.3476(9)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1.316(4)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N(3)-C(8)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1.303(4)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1.452(5)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C(7)-C(8)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1.467(4)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N(1)-Rh(1)-N(2)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79.76(11)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N(1)-Rh(1)-N(3)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159.19(11)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79.44(11)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</a:t>
                      </a:r>
                      <a:r>
                        <a:rPr lang="en-US" sz="11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178.68(8)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04455"/>
              </p:ext>
            </p:extLst>
          </p:nvPr>
        </p:nvGraphicFramePr>
        <p:xfrm>
          <a:off x="6425749" y="3391960"/>
          <a:ext cx="2337251" cy="250621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270451"/>
                <a:gridCol w="1066800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2.030(3)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1.889(3)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2.032(3)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2.3621(9)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1.316(5)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N(3)-C(8)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1.303(5)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1.462(5)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C(7)-C(8)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1.475(5)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N(1)-Rh(1)-N(2)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79.27(13)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N(1)-Rh(1)-N(3)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159.13(12)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79.86(7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</a:t>
                      </a:r>
                      <a:r>
                        <a:rPr lang="en-US" sz="11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176.92(9)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84710" y="4191000"/>
            <a:ext cx="336369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Due </a:t>
            </a:r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to radial expansion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(vs. first row metals), Rh d-orbitals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backbond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efficiently into the </a:t>
            </a:r>
            <a:r>
              <a:rPr lang="el-GR" sz="16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π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* orbital of PDI, destabilizing it such that it remains unoccupied. 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Enabling Amine Coordination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51491"/>
              </p:ext>
            </p:extLst>
          </p:nvPr>
        </p:nvGraphicFramePr>
        <p:xfrm>
          <a:off x="617934" y="2133600"/>
          <a:ext cx="7908131" cy="226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1" name="CS ChemDraw Drawing" r:id="rId4" imgW="10544175" imgH="3026283" progId="ChemDraw.Document.6.0">
                  <p:embed/>
                </p:oleObj>
              </mc:Choice>
              <mc:Fallback>
                <p:oleObj name="CS ChemDraw Drawing" r:id="rId4" imgW="10544175" imgH="30262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934" y="2133600"/>
                        <a:ext cx="7908131" cy="226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33600" y="4331494"/>
            <a:ext cx="5105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Variable temperature NMR spectroscopy revealed slow arm exchange at ambient temperature.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Enabling Amine Coordination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196590"/>
              </p:ext>
            </p:extLst>
          </p:nvPr>
        </p:nvGraphicFramePr>
        <p:xfrm>
          <a:off x="1291495" y="1676400"/>
          <a:ext cx="6328505" cy="445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4" name="CS ChemDraw Drawing" r:id="rId4" imgW="8438007" imgH="5943219" progId="ChemDraw.Document.6.0">
                  <p:embed/>
                </p:oleObj>
              </mc:Choice>
              <mc:Fallback>
                <p:oleObj name="CS ChemDraw Drawing" r:id="rId4" imgW="8438007" imgH="59432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495" y="1676400"/>
                        <a:ext cx="6328505" cy="4457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0" y="4009817"/>
            <a:ext cx="3124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Variable temperature NMR spectroscopy revealed that chelate arm exchange is fast at ambient temperature.</a:t>
            </a: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Crystallographic Evidence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03231"/>
              </p:ext>
            </p:extLst>
          </p:nvPr>
        </p:nvGraphicFramePr>
        <p:xfrm>
          <a:off x="5638800" y="2453640"/>
          <a:ext cx="2337251" cy="250621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270451"/>
                <a:gridCol w="10668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2.016(2)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1.902(2)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2.084(2)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2.143(2)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1.309(3)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N(3)-C(8)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1.305(3)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1.460(4)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C(7)-C(8)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1.475(4)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N(1)-Rh(1)-N(2)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79.52(9)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N(1)-Rh(1)-N(3)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157.74(9)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78.49(9)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N(2)-Rh(1)-N(4)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173.11(9)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1401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33" y="2133600"/>
            <a:ext cx="36699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18467" y="5376446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κ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</a:t>
            </a: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-PDI coordination observed</a:t>
            </a:r>
          </a:p>
        </p:txBody>
      </p:sp>
    </p:spTree>
    <p:extLst>
      <p:ext uri="{BB962C8B-B14F-4D97-AF65-F5344CB8AC3E}">
        <p14:creationId xmlns:p14="http://schemas.microsoft.com/office/powerpoint/2010/main" val="41826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Stronger Field Chelate Arms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809078"/>
              </p:ext>
            </p:extLst>
          </p:nvPr>
        </p:nvGraphicFramePr>
        <p:xfrm>
          <a:off x="463808" y="1447800"/>
          <a:ext cx="7049738" cy="214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7" name="CS ChemDraw Drawing" r:id="rId4" imgW="9399651" imgH="2861691" progId="ChemDraw.Document.6.0">
                  <p:embed/>
                </p:oleObj>
              </mc:Choice>
              <mc:Fallback>
                <p:oleObj name="CS ChemDraw Drawing" r:id="rId4" imgW="9399651" imgH="28616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08" y="1447800"/>
                        <a:ext cx="7049738" cy="2146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553200" y="3756648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 (DMSO-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43.64 (d, </a:t>
            </a:r>
            <a:r>
              <a:rPr lang="en-US" sz="1400" i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J</a:t>
            </a:r>
            <a:r>
              <a:rPr lang="en-US" sz="1400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RhP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135 Hz)</a:t>
            </a:r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Stronger Field Chelate Arms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205659"/>
              </p:ext>
            </p:extLst>
          </p:nvPr>
        </p:nvGraphicFramePr>
        <p:xfrm>
          <a:off x="463808" y="1447800"/>
          <a:ext cx="7049738" cy="214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0" name="CS ChemDraw Drawing" r:id="rId4" imgW="9399651" imgH="2861691" progId="ChemDraw.Document.6.0">
                  <p:embed/>
                </p:oleObj>
              </mc:Choice>
              <mc:Fallback>
                <p:oleObj name="CS ChemDraw Drawing" r:id="rId4" imgW="9399651" imgH="28616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08" y="1447800"/>
                        <a:ext cx="7049738" cy="2146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153512"/>
              </p:ext>
            </p:extLst>
          </p:nvPr>
        </p:nvGraphicFramePr>
        <p:xfrm>
          <a:off x="519208" y="4196620"/>
          <a:ext cx="5424392" cy="189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1" name="CS ChemDraw Drawing" r:id="rId6" imgW="7232523" imgH="2532507" progId="ChemDraw.Document.6.0">
                  <p:embed/>
                </p:oleObj>
              </mc:Choice>
              <mc:Fallback>
                <p:oleObj name="CS ChemDraw Drawing" r:id="rId6" imgW="7232523" imgH="25325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208" y="4196620"/>
                        <a:ext cx="5424392" cy="1899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553200" y="3756648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 (DMSO-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43.64 (d, </a:t>
            </a:r>
            <a:r>
              <a:rPr lang="en-US" sz="1400" i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J</a:t>
            </a:r>
            <a:r>
              <a:rPr lang="en-US" sz="1400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RhP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135 Hz)</a:t>
            </a:r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5422868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(DMSO-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42.42 (d, </a:t>
            </a:r>
            <a:r>
              <a:rPr lang="en-US" sz="1400" i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J</a:t>
            </a:r>
            <a:r>
              <a:rPr lang="en-US" sz="1400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RhP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135 Hz)</a:t>
            </a:r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Triphos)Fe(COT)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379741"/>
              </p:ext>
            </p:extLst>
          </p:nvPr>
        </p:nvGraphicFramePr>
        <p:xfrm>
          <a:off x="995077" y="1403128"/>
          <a:ext cx="4643723" cy="217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4" name="CS ChemDraw Drawing" r:id="rId4" imgW="6191631" imgH="2904363" progId="ChemDraw.Document.6.0">
                  <p:embed/>
                </p:oleObj>
              </mc:Choice>
              <mc:Fallback>
                <p:oleObj name="CS ChemDraw Drawing" r:id="rId4" imgW="6191631" imgH="29043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077" y="1403128"/>
                        <a:ext cx="4643723" cy="217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0" y="2237601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“the COT is fluxional and presumably </a:t>
            </a:r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η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-coordinated”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85474" y="3914001"/>
            <a:ext cx="6973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dirty="0" smtClean="0"/>
              <a:t>Felkin, H.; </a:t>
            </a:r>
            <a:r>
              <a:rPr lang="en-US" sz="1200" dirty="0"/>
              <a:t>L</a:t>
            </a:r>
            <a:r>
              <a:rPr lang="en-US" sz="1200" dirty="0" smtClean="0"/>
              <a:t>ednor, P. W.; Normant, J.-M.; Smith, R. A. J. </a:t>
            </a:r>
            <a:r>
              <a:rPr lang="en-US" sz="1200" i="1" dirty="0" smtClean="0"/>
              <a:t>J</a:t>
            </a:r>
            <a:r>
              <a:rPr lang="en-US" sz="1200" dirty="0" smtClean="0"/>
              <a:t>. </a:t>
            </a:r>
            <a:r>
              <a:rPr lang="en-US" sz="1200" i="1" dirty="0" smtClean="0"/>
              <a:t>Organomet</a:t>
            </a:r>
            <a:r>
              <a:rPr lang="en-US" sz="1200" dirty="0" smtClean="0"/>
              <a:t>. </a:t>
            </a:r>
            <a:r>
              <a:rPr lang="en-US" sz="1200" i="1" dirty="0" smtClean="0"/>
              <a:t>Chem. </a:t>
            </a:r>
            <a:r>
              <a:rPr lang="en-US" sz="1200" b="1" dirty="0" smtClean="0"/>
              <a:t>1978</a:t>
            </a:r>
            <a:r>
              <a:rPr lang="en-US" sz="1200" dirty="0" smtClean="0"/>
              <a:t>, </a:t>
            </a:r>
            <a:r>
              <a:rPr lang="en-US" sz="1200" i="1" dirty="0" smtClean="0"/>
              <a:t>157</a:t>
            </a:r>
            <a:r>
              <a:rPr lang="en-US" sz="1200" dirty="0" smtClean="0"/>
              <a:t>, C64-C66.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68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Stronger Field Chelate Arms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925868"/>
              </p:ext>
            </p:extLst>
          </p:nvPr>
        </p:nvGraphicFramePr>
        <p:xfrm>
          <a:off x="304800" y="1292226"/>
          <a:ext cx="5806154" cy="353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1" name="CS ChemDraw Drawing" r:id="rId4" imgW="7741539" imgH="4716399" progId="ChemDraw.Document.6.0">
                  <p:embed/>
                </p:oleObj>
              </mc:Choice>
              <mc:Fallback>
                <p:oleObj name="CS ChemDraw Drawing" r:id="rId4" imgW="7741539" imgH="47163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292226"/>
                        <a:ext cx="5806154" cy="3537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24600" y="20574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(DMSO-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32.88 ppm (d, </a:t>
            </a:r>
            <a:r>
              <a:rPr lang="en-US" sz="1400" i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J</a:t>
            </a:r>
            <a:r>
              <a:rPr lang="en-US" sz="1400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RhP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138 Hz)</a:t>
            </a:r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Stronger Field Chelate Arms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770"/>
              </p:ext>
            </p:extLst>
          </p:nvPr>
        </p:nvGraphicFramePr>
        <p:xfrm>
          <a:off x="304800" y="1292226"/>
          <a:ext cx="5806154" cy="353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8" name="CS ChemDraw Drawing" r:id="rId4" imgW="7741539" imgH="4716399" progId="ChemDraw.Document.6.0">
                  <p:embed/>
                </p:oleObj>
              </mc:Choice>
              <mc:Fallback>
                <p:oleObj name="CS ChemDraw Drawing" r:id="rId4" imgW="7741539" imgH="47163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292226"/>
                        <a:ext cx="5806154" cy="3537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24600" y="20574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(DMSO-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32.88 ppm (d, </a:t>
            </a:r>
            <a:r>
              <a:rPr lang="en-US" sz="1400" i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J</a:t>
            </a:r>
            <a:r>
              <a:rPr lang="en-US" sz="1400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RhP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138 Hz)</a:t>
            </a:r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4953000"/>
            <a:ext cx="25908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(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DMSO-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4.33 (m, COD), 2.37 (m, COD)</a:t>
            </a:r>
          </a:p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(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DMSO-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31.63 (d, </a:t>
            </a:r>
            <a:r>
              <a:rPr lang="en-US" sz="1400" i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J</a:t>
            </a:r>
            <a:r>
              <a:rPr lang="en-US" sz="1400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RhP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138 Hz)</a:t>
            </a:r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275428"/>
              </p:ext>
            </p:extLst>
          </p:nvPr>
        </p:nvGraphicFramePr>
        <p:xfrm>
          <a:off x="2667000" y="4208375"/>
          <a:ext cx="4106513" cy="212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9" name="CS ChemDraw Drawing" r:id="rId6" imgW="5475351" imgH="2835783" progId="ChemDraw.Document.6.0">
                  <p:embed/>
                </p:oleObj>
              </mc:Choice>
              <mc:Fallback>
                <p:oleObj name="CS ChemDraw Drawing" r:id="rId6" imgW="5475351" imgH="28357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4208375"/>
                        <a:ext cx="4106513" cy="212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Stronger Field Chelate Arms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809605"/>
              </p:ext>
            </p:extLst>
          </p:nvPr>
        </p:nvGraphicFramePr>
        <p:xfrm>
          <a:off x="304800" y="1292226"/>
          <a:ext cx="5806154" cy="353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0" name="CS ChemDraw Drawing" r:id="rId4" imgW="7741539" imgH="4716399" progId="ChemDraw.Document.6.0">
                  <p:embed/>
                </p:oleObj>
              </mc:Choice>
              <mc:Fallback>
                <p:oleObj name="CS ChemDraw Drawing" r:id="rId4" imgW="7741539" imgH="47163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292226"/>
                        <a:ext cx="5806154" cy="3537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24600" y="20574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(DMSO-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32.88 ppm (d, </a:t>
            </a:r>
            <a:r>
              <a:rPr lang="en-US" sz="1400" i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J</a:t>
            </a:r>
            <a:r>
              <a:rPr lang="en-US" sz="1400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RhP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138 Hz)</a:t>
            </a:r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4953000"/>
            <a:ext cx="25908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(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DMSO-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4.33 (m, COD), 2.37 (m, COD)</a:t>
            </a:r>
          </a:p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(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DMSO-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31.63 (d, </a:t>
            </a:r>
            <a:r>
              <a:rPr lang="en-US" sz="1400" i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J</a:t>
            </a:r>
            <a:r>
              <a:rPr lang="en-US" sz="1400" baseline="-25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RhP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138 Hz)</a:t>
            </a:r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34076"/>
              </p:ext>
            </p:extLst>
          </p:nvPr>
        </p:nvGraphicFramePr>
        <p:xfrm>
          <a:off x="2667000" y="4208375"/>
          <a:ext cx="4106513" cy="212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1" name="CS ChemDraw Drawing" r:id="rId6" imgW="5475351" imgH="2835783" progId="ChemDraw.Document.6.0">
                  <p:embed/>
                </p:oleObj>
              </mc:Choice>
              <mc:Fallback>
                <p:oleObj name="CS ChemDraw Drawing" r:id="rId6" imgW="5475351" imgH="28357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4208375"/>
                        <a:ext cx="4106513" cy="212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371167" y="3283803"/>
            <a:ext cx="2696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κ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5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-PDI coordination observed for Et- and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-bridged PDI chelates</a:t>
            </a:r>
          </a:p>
        </p:txBody>
      </p:sp>
    </p:spTree>
    <p:extLst>
      <p:ext uri="{BB962C8B-B14F-4D97-AF65-F5344CB8AC3E}">
        <p14:creationId xmlns:p14="http://schemas.microsoft.com/office/powerpoint/2010/main" val="17092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3394632" cy="314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[(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20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PDI)Rh][(COD)RhCl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]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21606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1" y="1367441"/>
            <a:ext cx="2742899" cy="37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46626"/>
              </p:ext>
            </p:extLst>
          </p:nvPr>
        </p:nvGraphicFramePr>
        <p:xfrm>
          <a:off x="6096000" y="1371600"/>
          <a:ext cx="2337251" cy="289179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270451"/>
                <a:gridCol w="1066800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2.029(3)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1.926(3)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2.046(3)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2.2926(9)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Rh(1)-P(2)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2.3101(10)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1.335(5)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N(3)-C(8)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1.322(5)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1.427(5)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C(7)-C(8)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1.435(5)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N(1)-Rh(1)-N(2)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78.95(12)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N(1)-Rh(1)-N(3)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157.10(12)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119.79(8)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141.15(8)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P(1)-Rh(1)-P(2)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99.06(3)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6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3394632" cy="314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[(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20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PDI)Rh][(COD)RhCl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]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21606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1" y="1367441"/>
            <a:ext cx="2742899" cy="37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31885" y="1676400"/>
            <a:ext cx="2230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Increased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covalency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ligand remains redox-innocent!</a:t>
            </a:r>
            <a:endParaRPr lang="en-US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68986"/>
              </p:ext>
            </p:extLst>
          </p:nvPr>
        </p:nvGraphicFramePr>
        <p:xfrm>
          <a:off x="6096000" y="1371600"/>
          <a:ext cx="2337251" cy="289179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270451"/>
                <a:gridCol w="1066800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2.029(3)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1.926(3)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Rh(1)-N(3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2.046(3)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Rh(1)-P(1)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2.2926(9)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Rh(1)-P(2)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2.3101(10)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1.335(5)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N(3)-C(8)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1.322(5)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1.427(5)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C(7)-C(8)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1.435(5)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N(1)-Rh(1)-N(2)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78.95(12)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N(1)-Rh(1)-N(3)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157.10(12)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119.79(8)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N(2)-Rh(1)-P(2)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141.15(8)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P(1)-Rh(1)-P(2)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99.06(3)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5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Summary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676400"/>
            <a:ext cx="7467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1 - Redox-Active Ligands: What Are They? How Do They Work? and How Might They Be Improved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?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COT,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Bpy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and PDI all behave as redox-active ligands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041090"/>
              </p:ext>
            </p:extLst>
          </p:nvPr>
        </p:nvGraphicFramePr>
        <p:xfrm>
          <a:off x="6858000" y="2247900"/>
          <a:ext cx="1565624" cy="217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3" name="CS ChemDraw Drawing" r:id="rId4" imgW="2087499" imgH="2904363" progId="ChemDraw.Document.6.0">
                  <p:embed/>
                </p:oleObj>
              </mc:Choice>
              <mc:Fallback>
                <p:oleObj name="CS ChemDraw Drawing" r:id="rId4" imgW="2087499" imgH="2904363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47900"/>
                        <a:ext cx="1565624" cy="217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3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Summary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676400"/>
            <a:ext cx="746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1 - Redox-Active Ligands: What Are They? How Do They Work? and How Might They Be Improved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?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COT,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Bpy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and PDI all behave as redox-active ligands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PDI ligands can aid catalysis by reversibly storing electrons</a:t>
            </a: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922602"/>
              </p:ext>
            </p:extLst>
          </p:nvPr>
        </p:nvGraphicFramePr>
        <p:xfrm>
          <a:off x="6858000" y="2247900"/>
          <a:ext cx="1565624" cy="217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2" name="CS ChemDraw Drawing" r:id="rId4" imgW="2087499" imgH="2904363" progId="ChemDraw.Document.6.0">
                  <p:embed/>
                </p:oleObj>
              </mc:Choice>
              <mc:Fallback>
                <p:oleObj name="CS ChemDraw Drawing" r:id="rId4" imgW="2087499" imgH="29043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47900"/>
                        <a:ext cx="1565624" cy="217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98663"/>
              </p:ext>
            </p:extLst>
          </p:nvPr>
        </p:nvGraphicFramePr>
        <p:xfrm>
          <a:off x="457200" y="4724400"/>
          <a:ext cx="691991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3" name="CS ChemDraw Drawing" r:id="rId6" imgW="9227439" imgH="1313307" progId="ChemDraw.Document.6.0">
                  <p:embed/>
                </p:oleObj>
              </mc:Choice>
              <mc:Fallback>
                <p:oleObj name="CS ChemDraw Drawing" r:id="rId6" imgW="9227439" imgH="131330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6919913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9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Summary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676400"/>
            <a:ext cx="7467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1 - Redox-Active Ligands: What Are They? How Do They Work? and How Might They Be Improved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?</a:t>
            </a:r>
          </a:p>
          <a:p>
            <a:endParaRPr lang="en-US" sz="16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COT,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Bpy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and PDI all behave as redox-active ligands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PDI ligands can aid catalysis by reversibly storing electrons</a:t>
            </a: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Electron transfer not observed for Rh due to radial expansion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577389"/>
              </p:ext>
            </p:extLst>
          </p:nvPr>
        </p:nvGraphicFramePr>
        <p:xfrm>
          <a:off x="6858000" y="2247900"/>
          <a:ext cx="1565624" cy="217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6" name="CS ChemDraw Drawing" r:id="rId4" imgW="2087499" imgH="2904363" progId="ChemDraw.Document.6.0">
                  <p:embed/>
                </p:oleObj>
              </mc:Choice>
              <mc:Fallback>
                <p:oleObj name="CS ChemDraw Drawing" r:id="rId4" imgW="2087499" imgH="29043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47900"/>
                        <a:ext cx="1565624" cy="217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345563"/>
              </p:ext>
            </p:extLst>
          </p:nvPr>
        </p:nvGraphicFramePr>
        <p:xfrm>
          <a:off x="457200" y="4724400"/>
          <a:ext cx="691991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7" name="CS ChemDraw Drawing" r:id="rId6" imgW="9227439" imgH="1313307" progId="ChemDraw.Document.6.0">
                  <p:embed/>
                </p:oleObj>
              </mc:Choice>
              <mc:Fallback>
                <p:oleObj name="CS ChemDraw Drawing" r:id="rId6" imgW="9227439" imgH="131330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6919913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2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pPr/>
              <a:t>58</a:t>
            </a:fld>
            <a:endParaRPr lang="en-US" i="1" dirty="0">
              <a:solidFill>
                <a:srgbClr val="4F5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Triphos)Fe(COT)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199818"/>
              </p:ext>
            </p:extLst>
          </p:nvPr>
        </p:nvGraphicFramePr>
        <p:xfrm>
          <a:off x="995077" y="1403128"/>
          <a:ext cx="4643723" cy="217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3" name="CS ChemDraw Drawing" r:id="rId4" imgW="6191631" imgH="2904363" progId="ChemDraw.Document.6.0">
                  <p:embed/>
                </p:oleObj>
              </mc:Choice>
              <mc:Fallback>
                <p:oleObj name="CS ChemDraw Drawing" r:id="rId4" imgW="6191631" imgH="29043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077" y="1403128"/>
                        <a:ext cx="4643723" cy="217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0" y="2237601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“the COT is fluxional and presumably </a:t>
            </a:r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η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-coordinated”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85474" y="3914001"/>
            <a:ext cx="6973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dirty="0" smtClean="0"/>
              <a:t>Felkin, H.; </a:t>
            </a:r>
            <a:r>
              <a:rPr lang="en-US" sz="1200" dirty="0"/>
              <a:t>L</a:t>
            </a:r>
            <a:r>
              <a:rPr lang="en-US" sz="1200" dirty="0" smtClean="0"/>
              <a:t>ednor, P. W.; Normant, J.-M.; Smith, R. A. J. </a:t>
            </a:r>
            <a:r>
              <a:rPr lang="en-US" sz="1200" i="1" dirty="0" smtClean="0"/>
              <a:t>J</a:t>
            </a:r>
            <a:r>
              <a:rPr lang="en-US" sz="1200" dirty="0" smtClean="0"/>
              <a:t>. </a:t>
            </a:r>
            <a:r>
              <a:rPr lang="en-US" sz="1200" i="1" dirty="0" smtClean="0"/>
              <a:t>Organomet</a:t>
            </a:r>
            <a:r>
              <a:rPr lang="en-US" sz="1200" dirty="0" smtClean="0"/>
              <a:t>. </a:t>
            </a:r>
            <a:r>
              <a:rPr lang="en-US" sz="1200" i="1" dirty="0" smtClean="0"/>
              <a:t>Chem. </a:t>
            </a:r>
            <a:r>
              <a:rPr lang="en-US" sz="1200" b="1" dirty="0" smtClean="0"/>
              <a:t>1978</a:t>
            </a:r>
            <a:r>
              <a:rPr lang="en-US" sz="1200" dirty="0" smtClean="0"/>
              <a:t>, </a:t>
            </a:r>
            <a:r>
              <a:rPr lang="en-US" sz="1200" i="1" dirty="0" smtClean="0"/>
              <a:t>157</a:t>
            </a:r>
            <a:r>
              <a:rPr lang="en-US" sz="1200" dirty="0" smtClean="0"/>
              <a:t>, C64-C66.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933062" y="4648200"/>
            <a:ext cx="74489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Can (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Triphos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)Fe(COT) be prepared from cheaper starting materials than Fe(COT)</a:t>
            </a:r>
            <a:r>
              <a:rPr lang="en-US" sz="1400" b="1" baseline="-25000" dirty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COT has been shown to coordinate to transition metals in an </a:t>
            </a:r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η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</a:t>
            </a:r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 η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η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η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5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η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and </a:t>
            </a:r>
            <a:r>
              <a:rPr lang="el-GR" sz="1400" b="1" dirty="0" smtClean="0">
                <a:solidFill>
                  <a:srgbClr val="4F5557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η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8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-fashion. 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What is the true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hapticity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of the COT ligand?</a:t>
            </a:r>
            <a:endParaRPr lang="en-US" sz="1400" b="1" i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What is the correct electronic structure description of (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Triphos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)Fe(COT)?</a:t>
            </a:r>
          </a:p>
          <a:p>
            <a:endParaRPr lang="en-US" sz="14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Dihalide Starting Materials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175761" y="1752600"/>
            <a:ext cx="2616422" cy="1959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NMR (THF-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8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23</a:t>
            </a:r>
            <a:r>
              <a:rPr lang="en-US" sz="1400" b="1" dirty="0" smtClean="0">
                <a:solidFill>
                  <a:srgbClr val="4F5557"/>
                </a:solidFill>
                <a:latin typeface="Calibri"/>
                <a:ea typeface="Adobe Heiti Std R" pitchFamily="34" charset="-128"/>
                <a:cs typeface="Calibri"/>
              </a:rPr>
              <a:t>˚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C, ppm):</a:t>
            </a:r>
          </a:p>
          <a:p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98.38 (C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</a:t>
            </a:r>
            <a:r>
              <a:rPr lang="en-US" sz="140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), 43.10 (</a:t>
            </a:r>
            <a:r>
              <a:rPr lang="en-US" sz="14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</a:t>
            </a:r>
            <a:r>
              <a:rPr lang="en-US" sz="1400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</a:t>
            </a:r>
            <a:r>
              <a:rPr lang="en-US" sz="1400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</a:p>
          <a:p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34.24 (</a:t>
            </a:r>
            <a:r>
              <a:rPr lang="en-US" sz="14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</a:t>
            </a:r>
            <a:r>
              <a:rPr lang="en-US" sz="1400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</a:t>
            </a:r>
            <a:r>
              <a:rPr lang="en-US" sz="1400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26.20 </a:t>
            </a:r>
            <a:r>
              <a:rPr lang="en-US" sz="14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(C</a:t>
            </a:r>
            <a:r>
              <a:rPr lang="en-US" sz="1400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</a:t>
            </a:r>
            <a:r>
              <a:rPr lang="en-US" sz="1400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</a:p>
          <a:p>
            <a:endParaRPr lang="en-US" sz="1400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Magnetic Susceptibility </a:t>
            </a: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(Gouy Balance):</a:t>
            </a:r>
          </a:p>
          <a:p>
            <a:r>
              <a:rPr lang="el-GR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= 4.8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l-GR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[HS Fe(II)]</a:t>
            </a:r>
            <a:endParaRPr lang="en-US" sz="1400" i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4356318"/>
            <a:ext cx="261642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NMR (THF-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8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23</a:t>
            </a:r>
            <a:r>
              <a:rPr lang="en-US" sz="1400" b="1" dirty="0" smtClean="0">
                <a:solidFill>
                  <a:srgbClr val="4F5557"/>
                </a:solidFill>
                <a:latin typeface="Calibri"/>
                <a:ea typeface="Adobe Heiti Std R" pitchFamily="34" charset="-128"/>
                <a:cs typeface="Calibri"/>
              </a:rPr>
              <a:t>˚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C, ppm):</a:t>
            </a:r>
          </a:p>
          <a:p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-19.34 (C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</a:t>
            </a:r>
            <a:r>
              <a:rPr lang="en-US" sz="140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), -24.32 (</a:t>
            </a:r>
            <a:r>
              <a:rPr lang="en-US" sz="14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</a:t>
            </a:r>
            <a:r>
              <a:rPr lang="en-US" sz="1400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</a:t>
            </a:r>
            <a:r>
              <a:rPr lang="en-US" sz="1400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</a:p>
          <a:p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-46.02 (</a:t>
            </a:r>
            <a:r>
              <a:rPr lang="en-US" sz="14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</a:t>
            </a:r>
            <a:r>
              <a:rPr lang="en-US" sz="1400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</a:t>
            </a:r>
            <a:r>
              <a:rPr lang="en-US" sz="1400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-49.62 </a:t>
            </a:r>
            <a:r>
              <a:rPr lang="en-US" sz="14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(C</a:t>
            </a:r>
            <a:r>
              <a:rPr lang="en-US" sz="1400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</a:t>
            </a:r>
            <a:r>
              <a:rPr lang="en-US" sz="1400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</a:p>
          <a:p>
            <a:endParaRPr lang="en-US" sz="1400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Magnetic Susceptibility </a:t>
            </a: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(Gouy Balance):</a:t>
            </a:r>
          </a:p>
          <a:p>
            <a:r>
              <a:rPr lang="el-GR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= 4.3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l-GR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 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[IS Fe(III)]</a:t>
            </a:r>
            <a:endParaRPr lang="en-US" sz="1400" i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451067"/>
              </p:ext>
            </p:extLst>
          </p:nvPr>
        </p:nvGraphicFramePr>
        <p:xfrm>
          <a:off x="762000" y="1432960"/>
          <a:ext cx="4986623" cy="483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4" name="CS ChemDraw Drawing" r:id="rId4" imgW="6648831" imgH="6440043" progId="ChemDraw.Document.6.0">
                  <p:embed/>
                </p:oleObj>
              </mc:Choice>
              <mc:Fallback>
                <p:oleObj name="CS ChemDraw Drawing" r:id="rId4" imgW="6648831" imgH="64400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432960"/>
                        <a:ext cx="4986623" cy="4830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9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(Triphos)FeBr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52800" y="4160064"/>
            <a:ext cx="2220480" cy="1097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Magnetic Susceptibility </a:t>
            </a: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(Gouy Balance):</a:t>
            </a:r>
          </a:p>
          <a:p>
            <a:r>
              <a:rPr lang="el-GR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= 5.6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l-GR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[HS Fe(III)]</a:t>
            </a:r>
            <a:endParaRPr lang="en-US" sz="1400" i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311569"/>
              </p:ext>
            </p:extLst>
          </p:nvPr>
        </p:nvGraphicFramePr>
        <p:xfrm>
          <a:off x="762000" y="1600200"/>
          <a:ext cx="7783513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5" name="CS ChemDraw Drawing" r:id="rId4" imgW="10378059" imgH="3163443" progId="ChemDraw.Document.6.0">
                  <p:embed/>
                </p:oleObj>
              </mc:Choice>
              <mc:Fallback>
                <p:oleObj name="CS ChemDraw Drawing" r:id="rId4" imgW="10378059" imgH="316344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7783513" cy="237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4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44396"/>
            <a:ext cx="5120000" cy="231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(Triphos)FeBr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aseline="-250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52800" y="4160064"/>
            <a:ext cx="2220480" cy="1097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Magnetic Susceptibility </a:t>
            </a:r>
          </a:p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(Gouy Balance):</a:t>
            </a:r>
          </a:p>
          <a:p>
            <a:r>
              <a:rPr lang="el-GR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eff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= 5.6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l-GR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μ</a:t>
            </a:r>
            <a:r>
              <a:rPr lang="en-US" sz="1400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</a:t>
            </a:r>
            <a:r>
              <a:rPr lang="en-US" sz="1400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[HS Fe(III)]</a:t>
            </a:r>
            <a:endParaRPr lang="en-US" sz="1400" i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43600" y="2438400"/>
            <a:ext cx="990600" cy="2270532"/>
          </a:xfrm>
          <a:prstGeom prst="straightConnector1">
            <a:avLst/>
          </a:prstGeom>
          <a:ln w="158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24000" y="5445095"/>
            <a:ext cx="894732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</a:t>
            </a:r>
            <a:endParaRPr lang="en-US" sz="1400" i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5257800"/>
            <a:ext cx="174438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450 Hz at ½ height</a:t>
            </a:r>
            <a:endParaRPr lang="en-US" sz="1400" i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i="1" baseline="-250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311569"/>
              </p:ext>
            </p:extLst>
          </p:nvPr>
        </p:nvGraphicFramePr>
        <p:xfrm>
          <a:off x="762000" y="1600200"/>
          <a:ext cx="7783512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49" name="CS ChemDraw Drawing" r:id="rId5" imgW="10378059" imgH="3163443" progId="ChemDraw.Document.6.0">
                  <p:embed/>
                </p:oleObj>
              </mc:Choice>
              <mc:Fallback>
                <p:oleObj name="CS ChemDraw Drawing" r:id="rId5" imgW="10378059" imgH="3163443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7783512" cy="237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23296</TotalTime>
  <Words>3116</Words>
  <Application>Microsoft Office PowerPoint</Application>
  <PresentationFormat>On-screen Show (4:3)</PresentationFormat>
  <Paragraphs>684</Paragraphs>
  <Slides>58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Office Theme</vt:lpstr>
      <vt:lpstr>1_Office Theme</vt:lpstr>
      <vt:lpstr>3_Office Theme</vt:lpstr>
      <vt:lpstr>CS ChemDraw Drawing</vt:lpstr>
      <vt:lpstr>The Application of Redox-Active Ligands in Homogeneous Catalysis</vt:lpstr>
      <vt:lpstr>Outline</vt:lpstr>
      <vt:lpstr>Dewar-Chatt Model for Ethylene Coordination</vt:lpstr>
      <vt:lpstr>Conjugated Diene Ligands</vt:lpstr>
      <vt:lpstr>(Triphos)Fe(COT)</vt:lpstr>
      <vt:lpstr>(Triphos)Fe(COT)</vt:lpstr>
      <vt:lpstr>Dihalide Starting Materials</vt:lpstr>
      <vt:lpstr>(Triphos)FeBr3</vt:lpstr>
      <vt:lpstr>(Triphos)FeBr3</vt:lpstr>
      <vt:lpstr>Reduction Under N2</vt:lpstr>
      <vt:lpstr>(Triphos)Fe(COT)</vt:lpstr>
      <vt:lpstr>(Triphos)Fe(COT)</vt:lpstr>
      <vt:lpstr>A Closer Look</vt:lpstr>
      <vt:lpstr>A Closer Look</vt:lpstr>
      <vt:lpstr>A Well-Understood Non-Innocent Chelate</vt:lpstr>
      <vt:lpstr>A Well-Understood Non-Innocent Chelate</vt:lpstr>
      <vt:lpstr>(Triphos)Fe(bpy)</vt:lpstr>
      <vt:lpstr>(Triphos)Fe(bpy)</vt:lpstr>
      <vt:lpstr>(Triphos)Fe(bpy)</vt:lpstr>
      <vt:lpstr>(Triphos)Fe(bpy)</vt:lpstr>
      <vt:lpstr>(Triphos)Fe(bpy)</vt:lpstr>
      <vt:lpstr>(Triphos)Fe(bpy)</vt:lpstr>
      <vt:lpstr>(Triphos)Fe(bpy)</vt:lpstr>
      <vt:lpstr>(Triphos)Fe(bpy)</vt:lpstr>
      <vt:lpstr>Mössbauer Comparison</vt:lpstr>
      <vt:lpstr>Mössbauer Comparison</vt:lpstr>
      <vt:lpstr>EPR Confirmation</vt:lpstr>
      <vt:lpstr>COT as a Redox-Active Ligand</vt:lpstr>
      <vt:lpstr>COT as a Redox-Active Ligand</vt:lpstr>
      <vt:lpstr>COT as a Redox-Active Ligand</vt:lpstr>
      <vt:lpstr>Outline</vt:lpstr>
      <vt:lpstr>Traditional Coordination Compounds</vt:lpstr>
      <vt:lpstr>Traditional Coordination Compounds</vt:lpstr>
      <vt:lpstr>Overcoming Radical Pathways</vt:lpstr>
      <vt:lpstr>Overcoming Radical Pathways</vt:lpstr>
      <vt:lpstr>PDI Ligand Redox Activity</vt:lpstr>
      <vt:lpstr>How Does Redox-Activity Help?</vt:lpstr>
      <vt:lpstr>Outline</vt:lpstr>
      <vt:lpstr>Catalyst Design Inspiration</vt:lpstr>
      <vt:lpstr>Chelate Preparation</vt:lpstr>
      <vt:lpstr>Chelate Preparation</vt:lpstr>
      <vt:lpstr>Rh  Diamagnetic, Well-Investigated</vt:lpstr>
      <vt:lpstr>Rh  Backbonding Over Redox-Activity</vt:lpstr>
      <vt:lpstr>Rh  Backbonding Over Redox-Activity</vt:lpstr>
      <vt:lpstr>Enabling Amine Coordination</vt:lpstr>
      <vt:lpstr>Enabling Amine Coordination</vt:lpstr>
      <vt:lpstr>Crystallographic Evidence</vt:lpstr>
      <vt:lpstr>Stronger Field Chelate Arms</vt:lpstr>
      <vt:lpstr>Stronger Field Chelate Arms</vt:lpstr>
      <vt:lpstr>Stronger Field Chelate Arms</vt:lpstr>
      <vt:lpstr>Stronger Field Chelate Arms</vt:lpstr>
      <vt:lpstr>Stronger Field Chelate Arms</vt:lpstr>
      <vt:lpstr>[(Ph2PPrPDI)Rh][(COD)RhCl2]</vt:lpstr>
      <vt:lpstr>[(Ph2PPrPDI)Rh][(COD)RhCl2]</vt:lpstr>
      <vt:lpstr>Summary</vt:lpstr>
      <vt:lpstr>Summary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Trovitch</dc:creator>
  <cp:lastModifiedBy>Ryan Trovitch</cp:lastModifiedBy>
  <cp:revision>571</cp:revision>
  <cp:lastPrinted>2013-09-10T17:08:44Z</cp:lastPrinted>
  <dcterms:created xsi:type="dcterms:W3CDTF">2012-07-27T16:41:25Z</dcterms:created>
  <dcterms:modified xsi:type="dcterms:W3CDTF">2013-10-04T01:53:29Z</dcterms:modified>
</cp:coreProperties>
</file>